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4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6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7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18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19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20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1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22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drawings/drawing2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24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5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26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27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28.xml" ContentType="application/vnd.openxmlformats-officedocument.presentationml.notesSl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29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30.xml" ContentType="application/vnd.openxmlformats-officedocument.presentationml.notesSl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31.xml" ContentType="application/vnd.openxmlformats-officedocument.presentationml.notesSl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319" r:id="rId3"/>
    <p:sldId id="326" r:id="rId4"/>
    <p:sldId id="344" r:id="rId5"/>
    <p:sldId id="372" r:id="rId6"/>
    <p:sldId id="345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21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64" r:id="rId25"/>
    <p:sldId id="363" r:id="rId26"/>
    <p:sldId id="365" r:id="rId27"/>
    <p:sldId id="366" r:id="rId28"/>
    <p:sldId id="374" r:id="rId29"/>
    <p:sldId id="367" r:id="rId30"/>
    <p:sldId id="368" r:id="rId31"/>
    <p:sldId id="369" r:id="rId32"/>
    <p:sldId id="300" r:id="rId33"/>
  </p:sldIdLst>
  <p:sldSz cx="12192000" cy="6858000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0" autoAdjust="0"/>
    <p:restoredTop sz="92155" autoAdjust="0"/>
  </p:normalViewPr>
  <p:slideViewPr>
    <p:cSldViewPr snapToGrid="0">
      <p:cViewPr varScale="1">
        <p:scale>
          <a:sx n="62" d="100"/>
          <a:sy n="62" d="100"/>
        </p:scale>
        <p:origin x="84" y="870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en%20Microsoft%20PowerPoint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chartUserShapes" Target="../drawings/drawing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06445057275283"/>
          <c:y val="6.2128481574256565E-2"/>
          <c:w val="0.52341297263860997"/>
          <c:h val="0.790002006433041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explosion val="24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C36-4BC4-BD76-030B6C08A979}"/>
              </c:ext>
            </c:extLst>
          </c:dPt>
          <c:dPt>
            <c:idx val="1"/>
            <c:bubble3D val="0"/>
            <c:explosion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C36-4BC4-BD76-030B6C08A97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C36-4BC4-BD76-030B6C08A97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C36-4BC4-BD76-030B6C08A979}"/>
              </c:ext>
            </c:extLst>
          </c:dPt>
          <c:dLbls>
            <c:dLbl>
              <c:idx val="0"/>
              <c:layout>
                <c:manualLayout>
                  <c:x val="-3.3510060400435498E-2"/>
                  <c:y val="-2.0632955161772389E-2"/>
                </c:manualLayout>
              </c:layout>
              <c:tx>
                <c:rich>
                  <a:bodyPr/>
                  <a:lstStyle/>
                  <a:p>
                    <a:fld id="{61EA1BD2-6AA5-4DED-895A-89327CB8BF0A}" type="CATEGORYNAME">
                      <a:rPr lang="en-US" sz="160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[NOMBRE DE CATEGORÍA]</a:t>
                    </a:fld>
                    <a:r>
                      <a:rPr 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68998944-F6DB-45E2-8667-ED80FDD57727}" type="VALUE">
                      <a:rPr lang="en-US" sz="1600" baseline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[VALOR]</a:t>
                    </a:fld>
                    <a:endParaRPr lang="en-US" sz="1600" baseline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111465605766064"/>
                      <c:h val="0.110798969218717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36-4BC4-BD76-030B6C08A979}"/>
                </c:ext>
              </c:extLst>
            </c:dLbl>
            <c:dLbl>
              <c:idx val="1"/>
              <c:layout>
                <c:manualLayout>
                  <c:x val="2.0505345047444151E-2"/>
                  <c:y val="0.18500206194164773"/>
                </c:manualLayout>
              </c:layout>
              <c:tx>
                <c:rich>
                  <a:bodyPr/>
                  <a:lstStyle/>
                  <a:p>
                    <a:fld id="{D5DBC0FA-61AA-4B39-A365-C9A7505F62F2}" type="CATEGORYNAME">
                      <a:rPr lang="en-US" sz="160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[NOMBRE DE CATEGORÍA]</a:t>
                    </a:fld>
                    <a:r>
                      <a:rPr 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EE16795B-692E-4715-83B2-3A2D524D4614}" type="VALUE">
                      <a:rPr lang="en-US" sz="1600" baseline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[VALOR]</a:t>
                    </a:fld>
                    <a:r>
                      <a:rPr lang="en-US" sz="16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3630825391289616"/>
                      <c:h val="0.110798969218717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36-4BC4-BD76-030B6C08A9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 (200)</c:v>
                </c:pt>
                <c:pt idx="1">
                  <c:v>Desestimadas (565)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0.26</c:v>
                </c:pt>
                <c:pt idx="1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36-4BC4-BD76-030B6C08A9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48646278511807"/>
          <c:y val="0.10651630336149705"/>
          <c:w val="0.60241555239465372"/>
          <c:h val="0.89348369663850291"/>
        </c:manualLayout>
      </c:layout>
      <c:pieChart>
        <c:varyColors val="1"/>
        <c:ser>
          <c:idx val="0"/>
          <c:order val="0"/>
          <c:tx>
            <c:strRef>
              <c:f>'[Gráfico en Microsoft PowerPoint]Hoja1'!$B$1</c:f>
              <c:strCache>
                <c:ptCount val="1"/>
                <c:pt idx="0">
                  <c:v>Total</c:v>
                </c:pt>
              </c:strCache>
            </c:strRef>
          </c:tx>
          <c:explosion val="1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F3-484C-B554-1B1DC99FDB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F3-484C-B554-1B1DC99FDB92}"/>
              </c:ext>
            </c:extLst>
          </c:dPt>
          <c:dLbls>
            <c:dLbl>
              <c:idx val="0"/>
              <c:layout>
                <c:manualLayout>
                  <c:x val="0.17725070293074058"/>
                  <c:y val="2.94853605056107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ES" sz="1600" b="0" i="0" u="none" strike="noStrike" kern="1200" spc="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61491575285501"/>
                      <c:h val="0.169393525087063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AF3-484C-B554-1B1DC99FDB92}"/>
                </c:ext>
              </c:extLst>
            </c:dLbl>
            <c:dLbl>
              <c:idx val="1"/>
              <c:layout>
                <c:manualLayout>
                  <c:x val="-0.10552065389032443"/>
                  <c:y val="-1.97828676629846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600" b="0" i="0" u="none" strike="noStrike" kern="1200" spc="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74955139247774"/>
                      <c:h val="0.169393545592375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AF3-484C-B554-1B1DC99FDB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s-ES" sz="1600" b="0" i="0" u="none" strike="noStrike" kern="1200" spc="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'[Gráfico en Microsoft PowerPoint]Hoja1'!$A$2:$A$3</c:f>
              <c:strCache>
                <c:ptCount val="2"/>
                <c:pt idx="0">
                  <c:v>Estimadas (31)</c:v>
                </c:pt>
                <c:pt idx="1">
                  <c:v>Desestimadas (354)</c:v>
                </c:pt>
              </c:strCache>
            </c:strRef>
          </c:cat>
          <c:val>
            <c:numRef>
              <c:f>'[Gráfico en Microsoft PowerPoint]Hoja1'!$B$2:$B$3</c:f>
              <c:numCache>
                <c:formatCode>0.00%</c:formatCode>
                <c:ptCount val="2"/>
                <c:pt idx="0">
                  <c:v>8.0500000000000002E-2</c:v>
                </c:pt>
                <c:pt idx="1">
                  <c:v>0.91949999999999998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F3-484C-B554-1B1DC99FDB9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Porcentajes estimaciones por año</a:t>
            </a:r>
          </a:p>
        </c:rich>
      </c:tx>
      <c:layout>
        <c:manualLayout>
          <c:xMode val="edge"/>
          <c:yMode val="edge"/>
          <c:x val="1.2933525405028012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8DA-46DB-B4E7-76DADCA7893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DA-46DB-B4E7-76DADCA7893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DA-46DB-B4E7-76DADCA7893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DA-46DB-B4E7-76DADCA7893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DA-46DB-B4E7-76DADCA7893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38%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DA-46DB-B4E7-76DADCA7893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DA-46DB-B4E7-76DADCA7893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DE56D18E-404B-4B42-9F98-458D0993066F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296-422B-A106-F3961B5D0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Hoja1!$B$2:$B$9</c:f>
              <c:numCache>
                <c:formatCode>General</c:formatCode>
                <c:ptCount val="8"/>
                <c:pt idx="0">
                  <c:v>2</c:v>
                </c:pt>
                <c:pt idx="1">
                  <c:v>20</c:v>
                </c:pt>
                <c:pt idx="2">
                  <c:v>25</c:v>
                </c:pt>
                <c:pt idx="3">
                  <c:v>28</c:v>
                </c:pt>
                <c:pt idx="4">
                  <c:v>62</c:v>
                </c:pt>
                <c:pt idx="5">
                  <c:v>33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DA-46DB-B4E7-76DADCA7893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Hoja1!$C$2:$C$9</c:f>
              <c:numCache>
                <c:formatCode>General</c:formatCode>
                <c:ptCount val="8"/>
                <c:pt idx="0">
                  <c:v>5</c:v>
                </c:pt>
                <c:pt idx="1">
                  <c:v>54</c:v>
                </c:pt>
                <c:pt idx="2">
                  <c:v>123</c:v>
                </c:pt>
                <c:pt idx="3">
                  <c:v>121</c:v>
                </c:pt>
                <c:pt idx="4">
                  <c:v>102</c:v>
                </c:pt>
                <c:pt idx="5">
                  <c:v>91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DA-46DB-B4E7-76DADCA7893D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Hoja1!$A$2:$A$9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Hoja1!$D$2:$D$9</c:f>
              <c:numCache>
                <c:formatCode>General</c:formatCode>
                <c:ptCount val="8"/>
                <c:pt idx="0">
                  <c:v>8</c:v>
                </c:pt>
                <c:pt idx="1">
                  <c:v>88</c:v>
                </c:pt>
                <c:pt idx="2">
                  <c:v>156</c:v>
                </c:pt>
                <c:pt idx="3">
                  <c:v>164</c:v>
                </c:pt>
                <c:pt idx="4">
                  <c:v>177</c:v>
                </c:pt>
                <c:pt idx="5">
                  <c:v>135</c:v>
                </c:pt>
                <c:pt idx="6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8DA-46DB-B4E7-76DADCA789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35"/>
        <c:axId val="488076040"/>
        <c:axId val="488077352"/>
      </c:barChart>
      <c:catAx>
        <c:axId val="488076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8077352"/>
        <c:crosses val="autoZero"/>
        <c:auto val="1"/>
        <c:lblAlgn val="ctr"/>
        <c:lblOffset val="100"/>
        <c:noMultiLvlLbl val="0"/>
      </c:catAx>
      <c:valAx>
        <c:axId val="4880773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80760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Motivo de anulación</a:t>
            </a:r>
          </a:p>
        </c:rich>
      </c:tx>
      <c:layout>
        <c:manualLayout>
          <c:xMode val="edge"/>
          <c:yMode val="edge"/>
          <c:x val="1.4381747467050614E-2"/>
          <c:y val="1.53997010598712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345CD60-6BAB-40AB-9393-DF96956A7528}" type="VALUE">
                      <a:rPr lang="en-US"/>
                      <a:pPr/>
                      <a:t>[VALOR]</a:t>
                    </a:fld>
                    <a:r>
                      <a:rPr lang="en-US" dirty="0"/>
                      <a:t> (19%)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816-42BD-9C2E-B5A6CDDA00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5AC7884-1338-4658-9A11-8914A678EAA2}" type="VALUE">
                      <a:rPr lang="en-US"/>
                      <a:pPr/>
                      <a:t>[VALOR]</a:t>
                    </a:fld>
                    <a:r>
                      <a:rPr lang="en-US" dirty="0"/>
                      <a:t> (20%)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16-42BD-9C2E-B5A6CDDA00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E4803FA-4936-4116-B9B6-A79A9B337488}" type="VALUE">
                      <a:rPr lang="en-US"/>
                      <a:pPr/>
                      <a:t>[VALOR]</a:t>
                    </a:fld>
                    <a:r>
                      <a:rPr lang="en-US"/>
                      <a:t> (7%)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816-42BD-9C2E-B5A6CDDA00C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169E36A-A2A0-47CC-9B96-E51842934B0C}" type="VALUE">
                      <a:rPr lang="en-US"/>
                      <a:pPr/>
                      <a:t>[VALOR]</a:t>
                    </a:fld>
                    <a:r>
                      <a:rPr lang="en-US"/>
                      <a:t> (10%)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816-42BD-9C2E-B5A6CDDA00C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1CC1DAC-5FAB-442E-B6E2-0262E6768BBE}" type="VALUE">
                      <a:rPr lang="en-US"/>
                      <a:pPr/>
                      <a:t>[VALOR]</a:t>
                    </a:fld>
                    <a:r>
                      <a:rPr lang="en-US" dirty="0"/>
                      <a:t> (21%)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816-42BD-9C2E-B5A6CDDA00C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C92B907-FFDF-40AA-AD8F-DA6618F18C40}" type="VALUE">
                      <a:rPr lang="en-US"/>
                      <a:pPr/>
                      <a:t>[VALOR]</a:t>
                    </a:fld>
                    <a:r>
                      <a:rPr lang="en-US" baseline="0" dirty="0"/>
                      <a:t> (20%)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816-42BD-9C2E-B5A6CDDA00C2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43</c:v>
                </c:pt>
                <c:pt idx="1">
                  <c:v>46</c:v>
                </c:pt>
                <c:pt idx="2">
                  <c:v>14</c:v>
                </c:pt>
                <c:pt idx="3">
                  <c:v>17</c:v>
                </c:pt>
                <c:pt idx="4">
                  <c:v>25</c:v>
                </c:pt>
                <c:pt idx="5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16-42BD-9C2E-B5A6CDDA00C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917B50A-850E-4E10-945E-FC1FB80C8EA1}" type="VALUE">
                      <a:rPr lang="en-US"/>
                      <a:pPr/>
                      <a:t>[VALOR]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816-42BD-9C2E-B5A6CDDA00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FEA51A9-6F2E-4448-A53C-03077ED8C9C2}" type="VALUE">
                      <a:rPr lang="en-US"/>
                      <a:pPr/>
                      <a:t>[VALOR]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816-42BD-9C2E-B5A6CDDA00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C325055-40E2-42AE-8DEB-B5EAC7291357}" type="VALUE">
                      <a:rPr lang="en-US"/>
                      <a:pPr/>
                      <a:t>[VALOR]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816-42BD-9C2E-B5A6CDDA00C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36ADBE0-E5D8-417F-8250-2C08189D5AD6}" type="VALUE">
                      <a:rPr lang="en-US"/>
                      <a:pPr/>
                      <a:t>[VALOR]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816-42BD-9C2E-B5A6CDDA00C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20DC1D8-43B8-4329-BB6E-CB38D0E42E81}" type="VALUE">
                      <a:rPr lang="en-US"/>
                      <a:pPr/>
                      <a:t>[VALOR]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816-42BD-9C2E-B5A6CDDA00C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70C4887-1C1D-43DF-991D-4A358A7FCFB8}" type="VALUE">
                      <a:rPr lang="en-US"/>
                      <a:pPr/>
                      <a:t>[VALOR]</a:t>
                    </a:fld>
                    <a:r>
                      <a:rPr lang="en-US"/>
                      <a:t>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B816-42BD-9C2E-B5A6CDDA00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183</c:v>
                </c:pt>
                <c:pt idx="1">
                  <c:v>179</c:v>
                </c:pt>
                <c:pt idx="2">
                  <c:v>177</c:v>
                </c:pt>
                <c:pt idx="3">
                  <c:v>148</c:v>
                </c:pt>
                <c:pt idx="4">
                  <c:v>94</c:v>
                </c:pt>
                <c:pt idx="5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816-42BD-9C2E-B5A6CDDA00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35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Estimación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Hoja1!$A$2:$A$18</c:f>
              <c:strCache>
                <c:ptCount val="17"/>
                <c:pt idx="0">
                  <c:v>Andalucía</c:v>
                </c:pt>
                <c:pt idx="1">
                  <c:v>Aragón</c:v>
                </c:pt>
                <c:pt idx="2">
                  <c:v>Principado de Asturias</c:v>
                </c:pt>
                <c:pt idx="3">
                  <c:v>Canarias</c:v>
                </c:pt>
                <c:pt idx="4">
                  <c:v>Cantabria</c:v>
                </c:pt>
                <c:pt idx="5">
                  <c:v>Castilla-La Mancha</c:v>
                </c:pt>
                <c:pt idx="6">
                  <c:v>Castilla y León</c:v>
                </c:pt>
                <c:pt idx="7">
                  <c:v>Cataluña</c:v>
                </c:pt>
                <c:pt idx="8">
                  <c:v>Extremadura</c:v>
                </c:pt>
                <c:pt idx="9">
                  <c:v>Galicia</c:v>
                </c:pt>
                <c:pt idx="10">
                  <c:v>Islas Baleares</c:v>
                </c:pt>
                <c:pt idx="11">
                  <c:v>La Rioja</c:v>
                </c:pt>
                <c:pt idx="12">
                  <c:v>Madrid</c:v>
                </c:pt>
                <c:pt idx="13">
                  <c:v>Región de Murcia</c:v>
                </c:pt>
                <c:pt idx="14">
                  <c:v>Navarra</c:v>
                </c:pt>
                <c:pt idx="15">
                  <c:v>País Vasco</c:v>
                </c:pt>
                <c:pt idx="16">
                  <c:v>Comunidad Valenciana</c:v>
                </c:pt>
              </c:strCache>
            </c:strRef>
          </c:cat>
          <c:val>
            <c:numRef>
              <c:f>Hoja1!$B$2:$B$18</c:f>
              <c:numCache>
                <c:formatCode>0%</c:formatCode>
                <c:ptCount val="17"/>
                <c:pt idx="0">
                  <c:v>0.31</c:v>
                </c:pt>
                <c:pt idx="1">
                  <c:v>0</c:v>
                </c:pt>
                <c:pt idx="2">
                  <c:v>0.28999999999999998</c:v>
                </c:pt>
                <c:pt idx="3">
                  <c:v>0.37</c:v>
                </c:pt>
                <c:pt idx="4">
                  <c:v>0.5</c:v>
                </c:pt>
                <c:pt idx="5">
                  <c:v>0.09</c:v>
                </c:pt>
                <c:pt idx="6">
                  <c:v>0</c:v>
                </c:pt>
                <c:pt idx="7">
                  <c:v>0.28999999999999998</c:v>
                </c:pt>
                <c:pt idx="8">
                  <c:v>0.6</c:v>
                </c:pt>
                <c:pt idx="9">
                  <c:v>0.43</c:v>
                </c:pt>
                <c:pt idx="10">
                  <c:v>0.17</c:v>
                </c:pt>
                <c:pt idx="11">
                  <c:v>0.25</c:v>
                </c:pt>
                <c:pt idx="12">
                  <c:v>0.27</c:v>
                </c:pt>
                <c:pt idx="13">
                  <c:v>7.0000000000000007E-2</c:v>
                </c:pt>
                <c:pt idx="14">
                  <c:v>0.33</c:v>
                </c:pt>
                <c:pt idx="15">
                  <c:v>0.17</c:v>
                </c:pt>
                <c:pt idx="16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7-4EC5-90F2-B8F24334BC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27"/>
        <c:overlap val="-48"/>
        <c:axId val="502218416"/>
        <c:axId val="502216448"/>
      </c:barChart>
      <c:catAx>
        <c:axId val="502218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216448"/>
        <c:crosses val="autoZero"/>
        <c:auto val="1"/>
        <c:lblAlgn val="ctr"/>
        <c:lblOffset val="100"/>
        <c:noMultiLvlLbl val="0"/>
      </c:catAx>
      <c:valAx>
        <c:axId val="50221644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50221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Hoja1!$A$2:$A$18</c:f>
              <c:strCache>
                <c:ptCount val="17"/>
                <c:pt idx="0">
                  <c:v>Andalucía</c:v>
                </c:pt>
                <c:pt idx="1">
                  <c:v>Aragón</c:v>
                </c:pt>
                <c:pt idx="2">
                  <c:v>Canarias</c:v>
                </c:pt>
                <c:pt idx="3">
                  <c:v>Cantabria</c:v>
                </c:pt>
                <c:pt idx="4">
                  <c:v>Castilla y León</c:v>
                </c:pt>
                <c:pt idx="5">
                  <c:v>Castilla-La Mancha</c:v>
                </c:pt>
                <c:pt idx="6">
                  <c:v>Cataluña</c:v>
                </c:pt>
                <c:pt idx="7">
                  <c:v>Comunidad Valenciana</c:v>
                </c:pt>
                <c:pt idx="8">
                  <c:v>Extremadura</c:v>
                </c:pt>
                <c:pt idx="9">
                  <c:v>Galicia</c:v>
                </c:pt>
                <c:pt idx="10">
                  <c:v>Islas Baleares</c:v>
                </c:pt>
                <c:pt idx="11">
                  <c:v>La Rioja</c:v>
                </c:pt>
                <c:pt idx="12">
                  <c:v>Madrid</c:v>
                </c:pt>
                <c:pt idx="13">
                  <c:v>Navarra</c:v>
                </c:pt>
                <c:pt idx="14">
                  <c:v>País Vasco</c:v>
                </c:pt>
                <c:pt idx="15">
                  <c:v>Principado de Asturias</c:v>
                </c:pt>
                <c:pt idx="16">
                  <c:v>Región de Murcia</c:v>
                </c:pt>
              </c:strCache>
            </c:strRef>
          </c:cat>
          <c:val>
            <c:numRef>
              <c:f>Hoja1!$B$2:$B$18</c:f>
              <c:numCache>
                <c:formatCode>General</c:formatCode>
                <c:ptCount val="17"/>
                <c:pt idx="0">
                  <c:v>21</c:v>
                </c:pt>
                <c:pt idx="1">
                  <c:v>0</c:v>
                </c:pt>
                <c:pt idx="2">
                  <c:v>7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20</c:v>
                </c:pt>
                <c:pt idx="7">
                  <c:v>7</c:v>
                </c:pt>
                <c:pt idx="8">
                  <c:v>3</c:v>
                </c:pt>
                <c:pt idx="9">
                  <c:v>33</c:v>
                </c:pt>
                <c:pt idx="10">
                  <c:v>2</c:v>
                </c:pt>
                <c:pt idx="11">
                  <c:v>1</c:v>
                </c:pt>
                <c:pt idx="12">
                  <c:v>93</c:v>
                </c:pt>
                <c:pt idx="13">
                  <c:v>2</c:v>
                </c:pt>
                <c:pt idx="14">
                  <c:v>9</c:v>
                </c:pt>
                <c:pt idx="15">
                  <c:v>2</c:v>
                </c:pt>
                <c:pt idx="1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6-4188-974F-24606AEB2EC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Hoja1!$A$2:$A$18</c:f>
              <c:strCache>
                <c:ptCount val="17"/>
                <c:pt idx="0">
                  <c:v>Andalucía</c:v>
                </c:pt>
                <c:pt idx="1">
                  <c:v>Aragón</c:v>
                </c:pt>
                <c:pt idx="2">
                  <c:v>Canarias</c:v>
                </c:pt>
                <c:pt idx="3">
                  <c:v>Cantabria</c:v>
                </c:pt>
                <c:pt idx="4">
                  <c:v>Castilla y León</c:v>
                </c:pt>
                <c:pt idx="5">
                  <c:v>Castilla-La Mancha</c:v>
                </c:pt>
                <c:pt idx="6">
                  <c:v>Cataluña</c:v>
                </c:pt>
                <c:pt idx="7">
                  <c:v>Comunidad Valenciana</c:v>
                </c:pt>
                <c:pt idx="8">
                  <c:v>Extremadura</c:v>
                </c:pt>
                <c:pt idx="9">
                  <c:v>Galicia</c:v>
                </c:pt>
                <c:pt idx="10">
                  <c:v>Islas Baleares</c:v>
                </c:pt>
                <c:pt idx="11">
                  <c:v>La Rioja</c:v>
                </c:pt>
                <c:pt idx="12">
                  <c:v>Madrid</c:v>
                </c:pt>
                <c:pt idx="13">
                  <c:v>Navarra</c:v>
                </c:pt>
                <c:pt idx="14">
                  <c:v>País Vasco</c:v>
                </c:pt>
                <c:pt idx="15">
                  <c:v>Principado de Asturias</c:v>
                </c:pt>
                <c:pt idx="16">
                  <c:v>Región de Murcia</c:v>
                </c:pt>
              </c:strCache>
            </c:strRef>
          </c:cat>
          <c:val>
            <c:numRef>
              <c:f>Hoja1!$C$2:$C$18</c:f>
              <c:numCache>
                <c:formatCode>General</c:formatCode>
                <c:ptCount val="17"/>
                <c:pt idx="0">
                  <c:v>46</c:v>
                </c:pt>
                <c:pt idx="1">
                  <c:v>6</c:v>
                </c:pt>
                <c:pt idx="2">
                  <c:v>12</c:v>
                </c:pt>
                <c:pt idx="3">
                  <c:v>3</c:v>
                </c:pt>
                <c:pt idx="4">
                  <c:v>16</c:v>
                </c:pt>
                <c:pt idx="5">
                  <c:v>11</c:v>
                </c:pt>
                <c:pt idx="6">
                  <c:v>50</c:v>
                </c:pt>
                <c:pt idx="7">
                  <c:v>23</c:v>
                </c:pt>
                <c:pt idx="8">
                  <c:v>2</c:v>
                </c:pt>
                <c:pt idx="9">
                  <c:v>44</c:v>
                </c:pt>
                <c:pt idx="10">
                  <c:v>10</c:v>
                </c:pt>
                <c:pt idx="11">
                  <c:v>3</c:v>
                </c:pt>
                <c:pt idx="12">
                  <c:v>255</c:v>
                </c:pt>
                <c:pt idx="13">
                  <c:v>4</c:v>
                </c:pt>
                <c:pt idx="14">
                  <c:v>43</c:v>
                </c:pt>
                <c:pt idx="15">
                  <c:v>5</c:v>
                </c:pt>
                <c:pt idx="1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6-4188-974F-24606AEB2EC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Hoja1!$A$2:$A$18</c:f>
              <c:strCache>
                <c:ptCount val="17"/>
                <c:pt idx="0">
                  <c:v>Andalucía</c:v>
                </c:pt>
                <c:pt idx="1">
                  <c:v>Aragón</c:v>
                </c:pt>
                <c:pt idx="2">
                  <c:v>Canarias</c:v>
                </c:pt>
                <c:pt idx="3">
                  <c:v>Cantabria</c:v>
                </c:pt>
                <c:pt idx="4">
                  <c:v>Castilla y León</c:v>
                </c:pt>
                <c:pt idx="5">
                  <c:v>Castilla-La Mancha</c:v>
                </c:pt>
                <c:pt idx="6">
                  <c:v>Cataluña</c:v>
                </c:pt>
                <c:pt idx="7">
                  <c:v>Comunidad Valenciana</c:v>
                </c:pt>
                <c:pt idx="8">
                  <c:v>Extremadura</c:v>
                </c:pt>
                <c:pt idx="9">
                  <c:v>Galicia</c:v>
                </c:pt>
                <c:pt idx="10">
                  <c:v>Islas Baleares</c:v>
                </c:pt>
                <c:pt idx="11">
                  <c:v>La Rioja</c:v>
                </c:pt>
                <c:pt idx="12">
                  <c:v>Madrid</c:v>
                </c:pt>
                <c:pt idx="13">
                  <c:v>Navarra</c:v>
                </c:pt>
                <c:pt idx="14">
                  <c:v>País Vasco</c:v>
                </c:pt>
                <c:pt idx="15">
                  <c:v>Principado de Asturias</c:v>
                </c:pt>
                <c:pt idx="16">
                  <c:v>Región de Murcia</c:v>
                </c:pt>
              </c:strCache>
            </c:strRef>
          </c:cat>
          <c:val>
            <c:numRef>
              <c:f>Hoja1!$D$2:$D$18</c:f>
              <c:numCache>
                <c:formatCode>General</c:formatCode>
                <c:ptCount val="17"/>
                <c:pt idx="0">
                  <c:v>73</c:v>
                </c:pt>
                <c:pt idx="1">
                  <c:v>6</c:v>
                </c:pt>
                <c:pt idx="2">
                  <c:v>20</c:v>
                </c:pt>
                <c:pt idx="3">
                  <c:v>7</c:v>
                </c:pt>
                <c:pt idx="4">
                  <c:v>16</c:v>
                </c:pt>
                <c:pt idx="5">
                  <c:v>13</c:v>
                </c:pt>
                <c:pt idx="6">
                  <c:v>74</c:v>
                </c:pt>
                <c:pt idx="7">
                  <c:v>39</c:v>
                </c:pt>
                <c:pt idx="8">
                  <c:v>6</c:v>
                </c:pt>
                <c:pt idx="9">
                  <c:v>96</c:v>
                </c:pt>
                <c:pt idx="10">
                  <c:v>13</c:v>
                </c:pt>
                <c:pt idx="11">
                  <c:v>4</c:v>
                </c:pt>
                <c:pt idx="12">
                  <c:v>364</c:v>
                </c:pt>
                <c:pt idx="13">
                  <c:v>8</c:v>
                </c:pt>
                <c:pt idx="14">
                  <c:v>54</c:v>
                </c:pt>
                <c:pt idx="15">
                  <c:v>8</c:v>
                </c:pt>
                <c:pt idx="1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76-4188-974F-24606AEB2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557720"/>
        <c:axId val="450561328"/>
      </c:barChart>
      <c:catAx>
        <c:axId val="45055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561328"/>
        <c:crosses val="autoZero"/>
        <c:auto val="1"/>
        <c:lblAlgn val="ctr"/>
        <c:lblOffset val="100"/>
        <c:noMultiLvlLbl val="0"/>
      </c:catAx>
      <c:valAx>
        <c:axId val="4505613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505577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Andalucía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15-4BD1-AA54-007502F284A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13</c:v>
                </c:pt>
                <c:pt idx="1">
                  <c:v>10</c:v>
                </c:pt>
                <c:pt idx="2">
                  <c:v>9</c:v>
                </c:pt>
                <c:pt idx="3">
                  <c:v>14</c:v>
                </c:pt>
                <c:pt idx="4">
                  <c:v>18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215-4BD1-AA54-007502F28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Aragón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46-44AF-93EF-B7ACDC9D1E4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46-44AF-93EF-B7ACDC9D1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Principado</a:t>
            </a:r>
            <a:r>
              <a:rPr lang="es-ES" baseline="0" dirty="0"/>
              <a:t> de Asturias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A1-439B-91C7-46028776CF3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A1-439B-91C7-46028776C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Canarias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A8-4000-B559-6CA3671BCA2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9</c:v>
                </c:pt>
                <c:pt idx="4">
                  <c:v>1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A8-4000-B559-6CA3671BC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Cantabria</a:t>
            </a:r>
          </a:p>
        </c:rich>
      </c:tx>
      <c:layout>
        <c:manualLayout>
          <c:xMode val="edge"/>
          <c:yMode val="edge"/>
          <c:x val="0.38195550403330347"/>
          <c:y val="4.89510489510489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51-4E29-B714-48C5AE33DC0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51-4E29-B714-48C5AE33D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Castilla</a:t>
            </a:r>
            <a:r>
              <a:rPr lang="es-ES" baseline="0" dirty="0"/>
              <a:t>-La Mancha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0A-4654-B97A-B7621260E6C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0A-4654-B97A-B7621260E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Castilla</a:t>
            </a:r>
            <a:r>
              <a:rPr lang="es-ES" baseline="0" dirty="0"/>
              <a:t> y León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B-46F0-AA15-D1758A387A7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5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B-46F0-AA15-D1758A387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Cataluña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4D-4BE6-8364-8E9487FDFD9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19</c:v>
                </c:pt>
                <c:pt idx="1">
                  <c:v>19</c:v>
                </c:pt>
                <c:pt idx="2">
                  <c:v>26</c:v>
                </c:pt>
                <c:pt idx="3">
                  <c:v>24</c:v>
                </c:pt>
                <c:pt idx="4">
                  <c:v>8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54D-4BE6-8364-8E9487FDF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Castilla</a:t>
            </a:r>
            <a:r>
              <a:rPr lang="es-ES" baseline="0" dirty="0"/>
              <a:t> y León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B-46F0-AA15-D1758A387A7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5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B-46F0-AA15-D1758A387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Extremadura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A1-4910-BF68-0DD8807615E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A1-4910-BF68-0DD880761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Galicia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20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FB-4EA1-8B64-F3561977AC0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15</c:v>
                </c:pt>
                <c:pt idx="1">
                  <c:v>7</c:v>
                </c:pt>
                <c:pt idx="2">
                  <c:v>11</c:v>
                </c:pt>
                <c:pt idx="3">
                  <c:v>3</c:v>
                </c:pt>
                <c:pt idx="4">
                  <c:v>16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DFB-4EA1-8B64-F3561977A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Islas Baleares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FB-4A70-8E3C-DEB7FAF1D5E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FB-4A70-8E3C-DEB7FAF1D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La Rioja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8-433C-A555-49720787F9A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8-433C-A555-49720787F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Región</a:t>
            </a:r>
            <a:r>
              <a:rPr lang="es-ES" baseline="0" dirty="0"/>
              <a:t> de Murcia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3F-4824-8315-3CEF23F2BA9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3F-4824-8315-3CEF23F2B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Madrid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22</c:v>
                </c:pt>
                <c:pt idx="1">
                  <c:v>30</c:v>
                </c:pt>
                <c:pt idx="2">
                  <c:v>5</c:v>
                </c:pt>
                <c:pt idx="3">
                  <c:v>7</c:v>
                </c:pt>
                <c:pt idx="4">
                  <c:v>4</c:v>
                </c:pt>
                <c:pt idx="5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3B-494A-B5CE-DA6AE7AFCE2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96</c:v>
                </c:pt>
                <c:pt idx="1">
                  <c:v>95</c:v>
                </c:pt>
                <c:pt idx="2">
                  <c:v>80</c:v>
                </c:pt>
                <c:pt idx="3">
                  <c:v>73</c:v>
                </c:pt>
                <c:pt idx="4">
                  <c:v>25</c:v>
                </c:pt>
                <c:pt idx="5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73B-494A-B5CE-DA6AE7AFC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Navarra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05-45E5-ACDE-54E1CCCB42A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5-45E5-ACDE-54E1CCCB4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País</a:t>
            </a:r>
            <a:r>
              <a:rPr lang="es-ES" baseline="0" dirty="0"/>
              <a:t> Vasco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4B-4FDA-8AB7-A51FE5C061D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11</c:v>
                </c:pt>
                <c:pt idx="1">
                  <c:v>7</c:v>
                </c:pt>
                <c:pt idx="2">
                  <c:v>17</c:v>
                </c:pt>
                <c:pt idx="3">
                  <c:v>7</c:v>
                </c:pt>
                <c:pt idx="4">
                  <c:v>11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24B-4FDA-8AB7-A51FE5C0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Comunidad</a:t>
            </a:r>
            <a:r>
              <a:rPr lang="es-ES" baseline="0" dirty="0"/>
              <a:t> Valenciana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3E-458E-ACEB-EC4D422ECAD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73E-458E-ACEB-EC4D422EC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8908048"/>
        <c:axId val="418908376"/>
      </c:barChart>
      <c:catAx>
        <c:axId val="4189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Total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5F3-4775-9104-8EA6B35547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5F3-4775-9104-8EA6B35547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5F3-4775-9104-8EA6B35547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5F3-4775-9104-8EA6B355473B}"/>
              </c:ext>
            </c:extLst>
          </c:dPt>
          <c:dLbls>
            <c:dLbl>
              <c:idx val="0"/>
              <c:layout>
                <c:manualLayout>
                  <c:x val="-1.922585436615688E-2"/>
                  <c:y val="-3.458601710955125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9937F74-B9F3-4530-93FB-795EECAE0F46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3AEF4BE7-7178-4165-893E-041F984F467C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</a:t>
                    </a:r>
                    <a:fld id="{716FA6F0-E497-484C-84D7-A87CC75634F7}" type="PERCENTAG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[PORCENTAJE]</a:t>
                    </a:fld>
                    <a:endParaRPr lang="en-U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63640961844829"/>
                      <c:h val="8.93652179250379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F3-4775-9104-8EA6B355473B}"/>
                </c:ext>
              </c:extLst>
            </c:dLbl>
            <c:dLbl>
              <c:idx val="1"/>
              <c:layout>
                <c:manualLayout>
                  <c:x val="0"/>
                  <c:y val="5.58699938892961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D4E12FF-9C39-461F-819F-07521F534362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(226) </a:t>
                    </a:r>
                    <a:fld id="{D286FC0F-9867-4ADC-9C04-82E263BC7137}" type="PERCENTAG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[PORCENTAJE]</a:t>
                    </a:fld>
                    <a:endParaRPr lang="en-U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350397651934565"/>
                      <c:h val="9.43669032390919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5F3-4775-9104-8EA6B355473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05F3-4775-9104-8EA6B355473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05F3-4775-9104-8EA6B35547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 rtl="0">
                  <a:defRPr lang="es-ES" sz="133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93</c:v>
                </c:pt>
                <c:pt idx="1">
                  <c:v>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F3-4775-9104-8EA6B35547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B0E-42B0-BA24-B9ABAA927D4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B0E-42B0-BA24-B9ABAA927D4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B0E-42B0-BA24-B9ABAA927D4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B0E-42B0-BA24-B9ABAA927D4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3DEB7E8-8F53-4C4A-A0E5-5C7632655504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F93A0739-E5A0-4D1D-A861-FA903D3127B2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19%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B0E-42B0-BA24-B9ABAA927D48}"/>
                </c:ext>
              </c:extLst>
            </c:dLbl>
            <c:dLbl>
              <c:idx val="1"/>
              <c:layout>
                <c:manualLayout>
                  <c:x val="2.2618652195478587E-3"/>
                  <c:y val="1.0474294947583959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CAF36C2-21CB-480D-A2BE-D53A8C12D149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6BDFF064-FBE8-420E-8E85-0A9696DCE1F4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81%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8016842881402575"/>
                      <c:h val="9.43669032390919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B0E-42B0-BA24-B9ABAA927D4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B0E-42B0-BA24-B9ABAA927D4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B0E-42B0-BA24-B9ABAA927D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 rtl="0">
                  <a:defRPr lang="es-ES" sz="133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22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0E-42B0-BA24-B9ABAA927D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B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1A8-480D-B967-FA144FC000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1A8-480D-B967-FA144FC000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1A8-480D-B967-FA144FC000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1A8-480D-B967-FA144FC0000D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en-US" sz="1330" b="1" i="0" u="none" strike="noStrike" kern="1200" spc="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F179135-6D05-4753-B5EE-5D9B3068DE23}" type="CATEGORYNAME">
                      <a:rPr lang="en-US" sz="1330" b="1" i="0" u="none" strike="noStrike" kern="1200" spc="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lang="en-US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D781C92D-EFAD-43D7-B67F-135446213DEE}" type="VALUE">
                      <a:rPr lang="en-US" sz="1330" b="1" i="0" u="none" strike="noStrike" kern="1200" spc="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>
                        <a:defRPr lang="en-US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24%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330" b="1" i="0" u="none" strike="noStrike" kern="1200" spc="0" baseline="0" smtClean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1A8-480D-B967-FA144FC0000D}"/>
                </c:ext>
              </c:extLst>
            </c:dLbl>
            <c:dLbl>
              <c:idx val="1"/>
              <c:layout>
                <c:manualLayout>
                  <c:x val="0"/>
                  <c:y val="2.660575654679995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FFB3232-0FAE-44C1-A053-AFF3D12D0C73}" type="CATEGORYNAME">
                      <a:rPr lang="en-US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l">
                        <a:defRPr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</a:t>
                    </a:r>
                    <a:fld id="{4B80909F-3FDE-4336-BD35-6CD2D3F6A541}" type="VALUE">
                      <a:rPr lang="en-US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algn="l">
                        <a:defRPr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) 76%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898024608024989"/>
                      <c:h val="9.43669032390919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1A8-480D-B967-FA144FC0000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1A8-480D-B967-FA144FC0000D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1A8-480D-B967-FA144FC000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30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A8-480D-B967-FA144FC0000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BD3-4FD9-978C-728F2DBC85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BD3-4FD9-978C-728F2DBC85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BD3-4FD9-978C-728F2DBC85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BD3-4FD9-978C-728F2DBC8580}"/>
              </c:ext>
            </c:extLst>
          </c:dPt>
          <c:dLbls>
            <c:dLbl>
              <c:idx val="0"/>
              <c:layout>
                <c:manualLayout>
                  <c:x val="7.6903417464627102E-2"/>
                  <c:y val="2.660575654680068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75220B4-1C12-4CCB-9BE2-12CCC2B5F9E8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AC793A5A-6900-4965-A990-DFD48E215BC6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70565208060432"/>
                      <c:h val="5.117426273009145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BD3-4FD9-978C-728F2DBC8580}"/>
                </c:ext>
              </c:extLst>
            </c:dLbl>
            <c:dLbl>
              <c:idx val="1"/>
              <c:layout>
                <c:manualLayout>
                  <c:x val="-0.14249750883151513"/>
                  <c:y val="-1.33024593016033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260D525-E266-49D8-85CF-59EBBB21EBEF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1E6E8B86-86D1-423A-BA47-1001259068C2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94%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21093050819839"/>
                      <c:h val="9.43669032390919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BD3-4FD9-978C-728F2DBC858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BD3-4FD9-978C-728F2DBC858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ABD3-4FD9-978C-728F2DBC85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 rtl="0">
                  <a:defRPr lang="es-ES" sz="133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D3-4FD9-978C-728F2DBC858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D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1FD-4CEE-88C2-2255A3BD28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1FD-4CEE-88C2-2255A3BD28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1FD-4CEE-88C2-2255A3BD28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1FD-4CEE-88C2-2255A3BD281B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095697D-1AC4-452F-86D9-7835408F49A7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15840ECB-A74B-4A3A-BEAE-ACE55CB8E517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1FD-4CEE-88C2-2255A3BD281B}"/>
                </c:ext>
              </c:extLst>
            </c:dLbl>
            <c:dLbl>
              <c:idx val="1"/>
              <c:layout>
                <c:manualLayout>
                  <c:x val="-0.13684284578264547"/>
                  <c:y val="-1.33024593016033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2A9FB06-26C5-43CA-9609-9707E5B59A52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5212BA66-66E4-4FD8-9CC1-6D5470F8FE10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91%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394906528865054"/>
                      <c:h val="9.43669032390919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FD-4CEE-88C2-2255A3BD281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1FD-4CEE-88C2-2255A3BD281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1FD-4CEE-88C2-2255A3BD28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 rtl="0">
                  <a:defRPr lang="es-ES" sz="133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FD-4CEE-88C2-2255A3BD281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CC-452F-B0A3-4999A4C829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CC-452F-B0A3-4999A4C829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2CC-452F-B0A3-4999A4C829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2CC-452F-B0A3-4999A4C82967}"/>
              </c:ext>
            </c:extLst>
          </c:dPt>
          <c:dLbls>
            <c:dLbl>
              <c:idx val="0"/>
              <c:layout>
                <c:manualLayout>
                  <c:x val="6.6725023976661732E-2"/>
                  <c:y val="1.330235455865403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0760299-C2F3-4F85-8D2B-6F6BEAC6217A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491CC263-0382-4095-BF06-1303A3C77895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14%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07232981913093"/>
                      <c:h val="5.13338909847953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2CC-452F-B0A3-4999A4C82967}"/>
                </c:ext>
              </c:extLst>
            </c:dLbl>
            <c:dLbl>
              <c:idx val="1"/>
              <c:layout>
                <c:manualLayout>
                  <c:x val="-2.0356786975930741E-2"/>
                  <c:y val="1.0474294908564169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5C204BA-722C-405D-A732-C371D11963A8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94062CDA-3F6C-4EC7-8C05-FE263CAE1D5A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86%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72488327795919"/>
                      <c:h val="8.93652179250379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2CC-452F-B0A3-4999A4C8296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2CC-452F-B0A3-4999A4C8296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2CC-452F-B0A3-4999A4C82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 rtl="0">
                  <a:defRPr lang="es-ES" sz="133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CC-452F-B0A3-4999A4C8296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F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73F-4DC1-8F57-EA6756D9EF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73F-4DC1-8F57-EA6756D9EF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73F-4DC1-8F57-EA6756D9EF3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73F-4DC1-8F57-EA6756D9EF35}"/>
              </c:ext>
            </c:extLst>
          </c:dPt>
          <c:dLbls>
            <c:dLbl>
              <c:idx val="0"/>
              <c:layout>
                <c:manualLayout>
                  <c:x val="-2.3749584805252598E-2"/>
                  <c:y val="-3.458591236660200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D7CD337-0BA7-43C5-8C2D-9071DDFA1906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5B744294-0D75-41F5-B0FA-B5A3644342FD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24%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784608986728906"/>
                      <c:h val="0.115969927042346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73F-4DC1-8F57-EA6756D9EF35}"/>
                </c:ext>
              </c:extLst>
            </c:dLbl>
            <c:dLbl>
              <c:idx val="1"/>
              <c:layout>
                <c:manualLayout>
                  <c:x val="1.1311107093975156E-3"/>
                  <c:y val="3.724669750718065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 rtl="0">
                      <a:defRPr lang="es-E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9A5CA43-BEB6-4CC4-80AC-EC976E4EEFB4}" type="CATEGORYNAM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(</a:t>
                    </a:r>
                    <a:fld id="{4685EB46-CF9B-4C77-B100-0B1A5FD4F43C}" type="VALUE">
                      <a:rPr lang="en-US" sz="1330" b="1" i="0" u="none" strike="noStrike" kern="1200" spc="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pPr algn="l" rtl="0">
                        <a:defRPr lang="es-ES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r>
                      <a:rPr lang="en-US" sz="1330" b="1" i="0" u="none" strike="noStrike" kern="1200" spc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) 76%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823383055779914"/>
                      <c:h val="9.436690323909190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73F-4DC1-8F57-EA6756D9EF3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73F-4DC1-8F57-EA6756D9EF3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 rtl="0">
                    <a:defRPr lang="es-ES" sz="133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73F-4DC1-8F57-EA6756D9EF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 rtl="0">
                  <a:defRPr lang="es-ES" sz="133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</c:v>
                </c:pt>
                <c:pt idx="1">
                  <c:v>Desestimadas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61</c:v>
                </c:pt>
                <c:pt idx="1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3F-4DC1-8F57-EA6756D9EF3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por motivo de anulación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22</c:v>
                </c:pt>
                <c:pt idx="1">
                  <c:v>30</c:v>
                </c:pt>
                <c:pt idx="2">
                  <c:v>5</c:v>
                </c:pt>
                <c:pt idx="3">
                  <c:v>7</c:v>
                </c:pt>
                <c:pt idx="4">
                  <c:v>4</c:v>
                </c:pt>
                <c:pt idx="5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2D-4E70-917C-8EB2EBABB4C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96</c:v>
                </c:pt>
                <c:pt idx="1">
                  <c:v>95</c:v>
                </c:pt>
                <c:pt idx="2">
                  <c:v>80</c:v>
                </c:pt>
                <c:pt idx="3">
                  <c:v>73</c:v>
                </c:pt>
                <c:pt idx="4">
                  <c:v>25</c:v>
                </c:pt>
                <c:pt idx="5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62D-4E70-917C-8EB2EBABB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418908048"/>
        <c:axId val="418908376"/>
      </c:barChart>
      <c:catAx>
        <c:axId val="4189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876-4DFE-B570-B814AF797C1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876-4DFE-B570-B814AF797C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876-4DFE-B570-B814AF797C1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876-4DFE-B570-B814AF797C15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BEAB23B1-67E6-44E4-8CE5-56CAF0AB8413}" type="CATEGORYNAME">
                      <a:rPr lang="en-US" smtClean="0"/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baseline="0" dirty="0"/>
                      <a:t> </a:t>
                    </a:r>
                    <a:fld id="{65E5324F-91AA-4B68-A1AA-8EC5D0DE927A}" type="VALUE">
                      <a:rPr lang="en-US" baseline="0"/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876-4DFE-B570-B814AF797C15}"/>
                </c:ext>
              </c:extLst>
            </c:dLbl>
            <c:dLbl>
              <c:idx val="1"/>
              <c:layout>
                <c:manualLayout>
                  <c:x val="9.9189440897845746E-2"/>
                  <c:y val="3.41471201057715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E6BAF88-5978-4879-8B72-57B667E82668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baseline="0" dirty="0"/>
                      <a:t> </a:t>
                    </a:r>
                    <a:fld id="{264B8601-F9EB-4203-B981-E41655EB0732}" type="VALU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842373659727622"/>
                      <c:h val="7.646658359049661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76-4DFE-B570-B814AF797C1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876-4DFE-B570-B814AF797C1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876-4DFE-B570-B814AF797C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 (21)</c:v>
                </c:pt>
                <c:pt idx="1">
                  <c:v>Desestimadas (133)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76-4DFE-B570-B814AF797C1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4</c:v>
                </c:pt>
                <c:pt idx="1">
                  <c:v>11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A3-4F37-BEAD-03FC3DC41B4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56</c:v>
                </c:pt>
                <c:pt idx="1">
                  <c:v>50</c:v>
                </c:pt>
                <c:pt idx="2">
                  <c:v>42</c:v>
                </c:pt>
                <c:pt idx="3">
                  <c:v>45</c:v>
                </c:pt>
                <c:pt idx="4">
                  <c:v>17</c:v>
                </c:pt>
                <c:pt idx="5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0A3-4F37-BEAD-03FC3DC41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418908048"/>
        <c:axId val="418908376"/>
      </c:barChart>
      <c:catAx>
        <c:axId val="4189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83E-433D-AFFF-7731E3C90F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83E-433D-AFFF-7731E3C90F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83E-433D-AFFF-7731E3C90F5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83E-433D-AFFF-7731E3C90F5A}"/>
              </c:ext>
            </c:extLst>
          </c:dPt>
          <c:dLbls>
            <c:dLbl>
              <c:idx val="0"/>
              <c:layout>
                <c:manualLayout>
                  <c:x val="-4.3616779650771861E-2"/>
                  <c:y val="-0.224086705852998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8AB8C8F-9792-45FE-AEB1-FEB9BF96AAAB}" type="CATEGORYNAME">
                      <a:rPr lang="en-US" smtClean="0"/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baseline="0" dirty="0"/>
                      <a:t> </a:t>
                    </a:r>
                    <a:fld id="{AE0F34CF-AD18-407A-91C9-8F5C8408FFC6}" type="VALUE">
                      <a:rPr lang="en-US" baseline="0"/>
                      <a:pPr>
                        <a:defRPr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454119172740212"/>
                      <c:h val="8.07463447441177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83E-433D-AFFF-7731E3C90F5A}"/>
                </c:ext>
              </c:extLst>
            </c:dLbl>
            <c:dLbl>
              <c:idx val="1"/>
              <c:layout>
                <c:manualLayout>
                  <c:x val="1.2794282228861044E-2"/>
                  <c:y val="0.2139881473058082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E226C4A9-3180-4371-945A-390028A9999E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[NOMBRE DE CATEGORÍA]</a:t>
                    </a:fld>
                    <a:r>
                      <a:rPr lang="en-US" baseline="0" dirty="0"/>
                      <a:t> </a:t>
                    </a:r>
                    <a:fld id="{5F718D1D-FC5D-4E1C-BE5C-B98C8B53521A}" type="VALU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[VALOR]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360144849225293"/>
                      <c:h val="8.07463447441177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83E-433D-AFFF-7731E3C90F5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83E-433D-AFFF-7731E3C90F5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83E-433D-AFFF-7731E3C90F5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Estimadas (72)</c:v>
                </c:pt>
                <c:pt idx="1">
                  <c:v>Desestimadas (123)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0.37</c:v>
                </c:pt>
                <c:pt idx="1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3E-433D-AFFF-7731E3C90F5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19</c:v>
                </c:pt>
                <c:pt idx="1">
                  <c:v>19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FA-4B45-ACEF-33AA4916914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Hoja1!$A$2:$A$8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41</c:v>
                </c:pt>
                <c:pt idx="1">
                  <c:v>45</c:v>
                </c:pt>
                <c:pt idx="2">
                  <c:v>39</c:v>
                </c:pt>
                <c:pt idx="3">
                  <c:v>28</c:v>
                </c:pt>
                <c:pt idx="4">
                  <c:v>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FA-4B45-ACEF-33AA49169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418908048"/>
        <c:axId val="418908376"/>
      </c:barChart>
      <c:catAx>
        <c:axId val="4189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08376"/>
        <c:crosses val="autoZero"/>
        <c:auto val="1"/>
        <c:lblAlgn val="ctr"/>
        <c:lblOffset val="100"/>
        <c:noMultiLvlLbl val="0"/>
      </c:catAx>
      <c:valAx>
        <c:axId val="418908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890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 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26-4FC0-AFAC-1916BF76BD7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Hoja1!$C$2:$C$8</c:f>
              <c:numCache>
                <c:formatCode>0%</c:formatCode>
                <c:ptCount val="7"/>
                <c:pt idx="0">
                  <c:v>0</c:v>
                </c:pt>
                <c:pt idx="1">
                  <c:v>0.4</c:v>
                </c:pt>
                <c:pt idx="2">
                  <c:v>0.03</c:v>
                </c:pt>
                <c:pt idx="3">
                  <c:v>0.12</c:v>
                </c:pt>
                <c:pt idx="4">
                  <c:v>0.2</c:v>
                </c:pt>
                <c:pt idx="5">
                  <c:v>0.31</c:v>
                </c:pt>
                <c:pt idx="6">
                  <c:v>0.47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26-4FC0-AFAC-1916BF76BD7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Hoja1!$D$2:$D$8</c:f>
              <c:numCache>
                <c:formatCode>0%</c:formatCode>
                <c:ptCount val="7"/>
                <c:pt idx="0">
                  <c:v>0</c:v>
                </c:pt>
                <c:pt idx="1">
                  <c:v>0.3</c:v>
                </c:pt>
                <c:pt idx="2">
                  <c:v>0.13</c:v>
                </c:pt>
                <c:pt idx="3">
                  <c:v>0.24</c:v>
                </c:pt>
                <c:pt idx="4">
                  <c:v>0.11</c:v>
                </c:pt>
                <c:pt idx="5">
                  <c:v>0.17</c:v>
                </c:pt>
                <c:pt idx="6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26-4FC0-AFAC-1916BF76BD70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Hoja1!$E$2:$E$8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</c:v>
                </c:pt>
                <c:pt idx="5">
                  <c:v>0.12</c:v>
                </c:pt>
                <c:pt idx="6">
                  <c:v>0.14000000000000001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26-4FC0-AFAC-1916BF76BD7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d</c:v>
                </c:pt>
              </c:strCache>
            </c:strRef>
          </c:tx>
          <c:spPr>
            <a:ln w="28575" cap="rnd">
              <a:solidFill>
                <a:srgbClr val="481F67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Hoja1!$F$2:$F$8</c:f>
              <c:numCache>
                <c:formatCode>0%</c:formatCode>
                <c:ptCount val="7"/>
                <c:pt idx="0">
                  <c:v>0</c:v>
                </c:pt>
                <c:pt idx="1">
                  <c:v>0.13</c:v>
                </c:pt>
                <c:pt idx="2">
                  <c:v>0.04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0.18</c:v>
                </c:pt>
                <c:pt idx="6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26-4FC0-AFAC-1916BF76BD70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Hoja1!$G$2:$G$8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7.0000000000000007E-2</c:v>
                </c:pt>
                <c:pt idx="3">
                  <c:v>0</c:v>
                </c:pt>
                <c:pt idx="4">
                  <c:v>0.4</c:v>
                </c:pt>
                <c:pt idx="5">
                  <c:v>0.2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26-4FC0-AFAC-1916BF76BD70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f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Hoja1!$H$2:$H$8</c:f>
              <c:numCache>
                <c:formatCode>0%</c:formatCode>
                <c:ptCount val="7"/>
                <c:pt idx="0">
                  <c:v>0</c:v>
                </c:pt>
                <c:pt idx="1">
                  <c:v>0.08</c:v>
                </c:pt>
                <c:pt idx="2">
                  <c:v>0.11</c:v>
                </c:pt>
                <c:pt idx="3">
                  <c:v>0.15</c:v>
                </c:pt>
                <c:pt idx="4">
                  <c:v>0.32</c:v>
                </c:pt>
                <c:pt idx="5">
                  <c:v>0.33</c:v>
                </c:pt>
                <c:pt idx="6">
                  <c:v>0.37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26-4FC0-AFAC-1916BF76B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5794368"/>
        <c:axId val="645788464"/>
      </c:lineChart>
      <c:catAx>
        <c:axId val="64579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788464"/>
        <c:crosses val="autoZero"/>
        <c:auto val="1"/>
        <c:lblAlgn val="ctr"/>
        <c:lblOffset val="100"/>
        <c:noMultiLvlLbl val="0"/>
      </c:catAx>
      <c:valAx>
        <c:axId val="64578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79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Madrid (6-2011/12-2017)         v.      TS Suiza (1989-2015)</a:t>
            </a:r>
          </a:p>
        </c:rich>
      </c:tx>
      <c:layout>
        <c:manualLayout>
          <c:xMode val="edge"/>
          <c:yMode val="edge"/>
          <c:x val="0.23319605837155016"/>
          <c:y val="7.874318437437610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3312410448315791E-2"/>
          <c:y val="9.7352823614853645E-2"/>
          <c:w val="0.91668758955168417"/>
          <c:h val="0.74011752368599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Total!$A$2:$A$14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Total!$B$2:$B$14</c:f>
              <c:numCache>
                <c:formatCode>General</c:formatCode>
                <c:ptCount val="13"/>
                <c:pt idx="0">
                  <c:v>22</c:v>
                </c:pt>
                <c:pt idx="1">
                  <c:v>30</c:v>
                </c:pt>
                <c:pt idx="2">
                  <c:v>5</c:v>
                </c:pt>
                <c:pt idx="3">
                  <c:v>7</c:v>
                </c:pt>
                <c:pt idx="4">
                  <c:v>4</c:v>
                </c:pt>
                <c:pt idx="5">
                  <c:v>61</c:v>
                </c:pt>
                <c:pt idx="8">
                  <c:v>2</c:v>
                </c:pt>
                <c:pt idx="9">
                  <c:v>14</c:v>
                </c:pt>
                <c:pt idx="10">
                  <c:v>2</c:v>
                </c:pt>
                <c:pt idx="11">
                  <c:v>11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D4-4DB9-86AE-B503AA3C8BFF}"/>
            </c:ext>
          </c:extLst>
        </c:ser>
        <c:ser>
          <c:idx val="1"/>
          <c:order val="1"/>
          <c:tx>
            <c:strRef>
              <c:f>Total!$C$1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Total!$A$2:$A$14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Total!$C$2:$C$14</c:f>
              <c:numCache>
                <c:formatCode>General</c:formatCode>
                <c:ptCount val="13"/>
                <c:pt idx="0">
                  <c:v>96</c:v>
                </c:pt>
                <c:pt idx="1">
                  <c:v>95</c:v>
                </c:pt>
                <c:pt idx="2">
                  <c:v>80</c:v>
                </c:pt>
                <c:pt idx="3">
                  <c:v>73</c:v>
                </c:pt>
                <c:pt idx="4">
                  <c:v>25</c:v>
                </c:pt>
                <c:pt idx="5">
                  <c:v>194</c:v>
                </c:pt>
                <c:pt idx="8">
                  <c:v>46</c:v>
                </c:pt>
                <c:pt idx="9">
                  <c:v>117</c:v>
                </c:pt>
                <c:pt idx="10">
                  <c:v>60</c:v>
                </c:pt>
                <c:pt idx="11">
                  <c:v>180</c:v>
                </c:pt>
                <c:pt idx="12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D4-4DB9-86AE-B503AA3C8BFF}"/>
            </c:ext>
          </c:extLst>
        </c:ser>
        <c:ser>
          <c:idx val="2"/>
          <c:order val="2"/>
          <c:tx>
            <c:strRef>
              <c:f>Total!$D$1</c:f>
              <c:strCache>
                <c:ptCount val="1"/>
                <c:pt idx="0">
                  <c:v>Porcentaje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invertIfNegative val="0"/>
          <c:cat>
            <c:strRef>
              <c:f>Total!$A$2:$A$14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Total!$D$2:$D$14</c:f>
              <c:numCache>
                <c:formatCode>0.00%</c:formatCode>
                <c:ptCount val="13"/>
                <c:pt idx="0">
                  <c:v>0.19</c:v>
                </c:pt>
                <c:pt idx="1">
                  <c:v>0.24</c:v>
                </c:pt>
                <c:pt idx="2">
                  <c:v>0.06</c:v>
                </c:pt>
                <c:pt idx="3">
                  <c:v>0.09</c:v>
                </c:pt>
                <c:pt idx="4">
                  <c:v>0.14000000000000001</c:v>
                </c:pt>
                <c:pt idx="5">
                  <c:v>0.24</c:v>
                </c:pt>
                <c:pt idx="8">
                  <c:v>0.04</c:v>
                </c:pt>
                <c:pt idx="9">
                  <c:v>0.11</c:v>
                </c:pt>
                <c:pt idx="10">
                  <c:v>0.03</c:v>
                </c:pt>
                <c:pt idx="11">
                  <c:v>0.06</c:v>
                </c:pt>
                <c:pt idx="1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D4-4DB9-86AE-B503AA3C8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583270000"/>
        <c:axId val="583270656"/>
      </c:barChart>
      <c:catAx>
        <c:axId val="5832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270656"/>
        <c:crosses val="autoZero"/>
        <c:auto val="1"/>
        <c:lblAlgn val="ctr"/>
        <c:lblOffset val="100"/>
        <c:noMultiLvlLbl val="0"/>
      </c:catAx>
      <c:valAx>
        <c:axId val="583270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32700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TSJ Madrid (6-2011/10-2014) v. TS Suiza (1989-2015)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'11-14'!$B$1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'11-14'!$A$2:$A$14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'11-14'!$B$2:$B$14</c:f>
              <c:numCache>
                <c:formatCode>General</c:formatCode>
                <c:ptCount val="13"/>
                <c:pt idx="0">
                  <c:v>4</c:v>
                </c:pt>
                <c:pt idx="1">
                  <c:v>11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11</c:v>
                </c:pt>
                <c:pt idx="8">
                  <c:v>2</c:v>
                </c:pt>
                <c:pt idx="9">
                  <c:v>14</c:v>
                </c:pt>
                <c:pt idx="10">
                  <c:v>2</c:v>
                </c:pt>
                <c:pt idx="11">
                  <c:v>11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5-4B22-91E6-F0CCCE1E9AC1}"/>
            </c:ext>
          </c:extLst>
        </c:ser>
        <c:ser>
          <c:idx val="1"/>
          <c:order val="1"/>
          <c:tx>
            <c:strRef>
              <c:f>'11-14'!$C$1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'11-14'!$A$2:$A$14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'11-14'!$C$2:$C$14</c:f>
              <c:numCache>
                <c:formatCode>General</c:formatCode>
                <c:ptCount val="13"/>
                <c:pt idx="0">
                  <c:v>56</c:v>
                </c:pt>
                <c:pt idx="1">
                  <c:v>50</c:v>
                </c:pt>
                <c:pt idx="2">
                  <c:v>42</c:v>
                </c:pt>
                <c:pt idx="3">
                  <c:v>45</c:v>
                </c:pt>
                <c:pt idx="4">
                  <c:v>17</c:v>
                </c:pt>
                <c:pt idx="5">
                  <c:v>95</c:v>
                </c:pt>
                <c:pt idx="8">
                  <c:v>46</c:v>
                </c:pt>
                <c:pt idx="9">
                  <c:v>117</c:v>
                </c:pt>
                <c:pt idx="10">
                  <c:v>60</c:v>
                </c:pt>
                <c:pt idx="11">
                  <c:v>180</c:v>
                </c:pt>
                <c:pt idx="12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E5-4B22-91E6-F0CCCE1E9AC1}"/>
            </c:ext>
          </c:extLst>
        </c:ser>
        <c:ser>
          <c:idx val="2"/>
          <c:order val="2"/>
          <c:tx>
            <c:strRef>
              <c:f>'11-14'!$D$1</c:f>
              <c:strCache>
                <c:ptCount val="1"/>
                <c:pt idx="0">
                  <c:v>Porcentaje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invertIfNegative val="0"/>
          <c:cat>
            <c:strRef>
              <c:f>'11-14'!$A$2:$A$14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'11-14'!$D$2:$D$14</c:f>
              <c:numCache>
                <c:formatCode>0.00%</c:formatCode>
                <c:ptCount val="13"/>
                <c:pt idx="0">
                  <c:v>7.0000000000000007E-2</c:v>
                </c:pt>
                <c:pt idx="1">
                  <c:v>0.18</c:v>
                </c:pt>
                <c:pt idx="2">
                  <c:v>0</c:v>
                </c:pt>
                <c:pt idx="3">
                  <c:v>0.06</c:v>
                </c:pt>
                <c:pt idx="4">
                  <c:v>0.06</c:v>
                </c:pt>
                <c:pt idx="5">
                  <c:v>0.1</c:v>
                </c:pt>
                <c:pt idx="8">
                  <c:v>0.04</c:v>
                </c:pt>
                <c:pt idx="9">
                  <c:v>0.11</c:v>
                </c:pt>
                <c:pt idx="10">
                  <c:v>0.03</c:v>
                </c:pt>
                <c:pt idx="11">
                  <c:v>0.06</c:v>
                </c:pt>
                <c:pt idx="1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E5-4B22-91E6-F0CCCE1E9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580688048"/>
        <c:axId val="580688704"/>
      </c:barChart>
      <c:catAx>
        <c:axId val="58068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688704"/>
        <c:crosses val="autoZero"/>
        <c:auto val="1"/>
        <c:lblAlgn val="ctr"/>
        <c:lblOffset val="100"/>
        <c:noMultiLvlLbl val="0"/>
      </c:catAx>
      <c:valAx>
        <c:axId val="580688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06880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TSJ Madrid (11-2014/12-2017) v. TS </a:t>
            </a:r>
            <a:r>
              <a:rPr lang="en-US" dirty="0" err="1"/>
              <a:t>Suiza</a:t>
            </a:r>
            <a:r>
              <a:rPr lang="en-US" dirty="0"/>
              <a:t> (1989-2015)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'14-16'!$B$1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'14-16'!$A$2:$A$14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'14-16'!$B$2:$B$14</c:f>
              <c:numCache>
                <c:formatCode>General</c:formatCode>
                <c:ptCount val="13"/>
                <c:pt idx="0">
                  <c:v>19</c:v>
                </c:pt>
                <c:pt idx="1">
                  <c:v>19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50</c:v>
                </c:pt>
                <c:pt idx="8">
                  <c:v>2</c:v>
                </c:pt>
                <c:pt idx="9">
                  <c:v>14</c:v>
                </c:pt>
                <c:pt idx="10">
                  <c:v>2</c:v>
                </c:pt>
                <c:pt idx="11">
                  <c:v>11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9-4425-ACDB-AF23AAE46406}"/>
            </c:ext>
          </c:extLst>
        </c:ser>
        <c:ser>
          <c:idx val="1"/>
          <c:order val="1"/>
          <c:tx>
            <c:strRef>
              <c:f>'14-16'!$C$1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'14-16'!$A$2:$A$14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'14-16'!$C$2:$C$14</c:f>
              <c:numCache>
                <c:formatCode>General</c:formatCode>
                <c:ptCount val="13"/>
                <c:pt idx="0">
                  <c:v>41</c:v>
                </c:pt>
                <c:pt idx="1">
                  <c:v>45</c:v>
                </c:pt>
                <c:pt idx="2">
                  <c:v>39</c:v>
                </c:pt>
                <c:pt idx="3">
                  <c:v>28</c:v>
                </c:pt>
                <c:pt idx="4">
                  <c:v>8</c:v>
                </c:pt>
                <c:pt idx="5">
                  <c:v>100</c:v>
                </c:pt>
                <c:pt idx="8">
                  <c:v>46</c:v>
                </c:pt>
                <c:pt idx="9">
                  <c:v>117</c:v>
                </c:pt>
                <c:pt idx="10">
                  <c:v>60</c:v>
                </c:pt>
                <c:pt idx="11">
                  <c:v>180</c:v>
                </c:pt>
                <c:pt idx="12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29-4425-ACDB-AF23AAE46406}"/>
            </c:ext>
          </c:extLst>
        </c:ser>
        <c:ser>
          <c:idx val="2"/>
          <c:order val="2"/>
          <c:tx>
            <c:strRef>
              <c:f>'14-16'!$D$1</c:f>
              <c:strCache>
                <c:ptCount val="1"/>
                <c:pt idx="0">
                  <c:v>Porcentaje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invertIfNegative val="0"/>
          <c:cat>
            <c:strRef>
              <c:f>'14-16'!$A$2:$A$14</c:f>
              <c:strCache>
                <c:ptCount val="13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190.a (B/D)</c:v>
                </c:pt>
                <c:pt idx="9">
                  <c:v>190.b (A)</c:v>
                </c:pt>
                <c:pt idx="10">
                  <c:v>190.c (C/E)</c:v>
                </c:pt>
                <c:pt idx="11">
                  <c:v>190.d (D)</c:v>
                </c:pt>
                <c:pt idx="12">
                  <c:v>190.e (F)</c:v>
                </c:pt>
              </c:strCache>
            </c:strRef>
          </c:cat>
          <c:val>
            <c:numRef>
              <c:f>'14-16'!$D$2:$D$14</c:f>
              <c:numCache>
                <c:formatCode>0.00%</c:formatCode>
                <c:ptCount val="13"/>
                <c:pt idx="0">
                  <c:v>0.32</c:v>
                </c:pt>
                <c:pt idx="1">
                  <c:v>0.3</c:v>
                </c:pt>
                <c:pt idx="2">
                  <c:v>0.11</c:v>
                </c:pt>
                <c:pt idx="3">
                  <c:v>0.13</c:v>
                </c:pt>
                <c:pt idx="4">
                  <c:v>0.27</c:v>
                </c:pt>
                <c:pt idx="5">
                  <c:v>0.33</c:v>
                </c:pt>
                <c:pt idx="8">
                  <c:v>0.04</c:v>
                </c:pt>
                <c:pt idx="9">
                  <c:v>0.11</c:v>
                </c:pt>
                <c:pt idx="10">
                  <c:v>0.03</c:v>
                </c:pt>
                <c:pt idx="11">
                  <c:v>0.06</c:v>
                </c:pt>
                <c:pt idx="1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29-4425-ACDB-AF23AAE46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532349520"/>
        <c:axId val="532354112"/>
      </c:barChart>
      <c:catAx>
        <c:axId val="53234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354112"/>
        <c:crosses val="autoZero"/>
        <c:auto val="1"/>
        <c:lblAlgn val="ctr"/>
        <c:lblOffset val="100"/>
        <c:noMultiLvlLbl val="0"/>
      </c:catAx>
      <c:valAx>
        <c:axId val="532354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323495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TSJ Madrid (06-2011/10-2014) v. TSJ Madrid (11-2014/12-2017)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'Comprativa interna'!$B$1</c:f>
              <c:strCache>
                <c:ptCount val="1"/>
                <c:pt idx="0">
                  <c:v>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1"/>
              </a:solidFill>
              <a:miter lim="800000"/>
            </a:ln>
            <a:effectLst/>
          </c:spPr>
          <c:invertIfNegative val="0"/>
          <c:cat>
            <c:strRef>
              <c:f>'Comprativa interna'!$A$2:$A$15</c:f>
              <c:strCache>
                <c:ptCount val="1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A</c:v>
                </c:pt>
                <c:pt idx="9">
                  <c:v>B</c:v>
                </c:pt>
                <c:pt idx="10">
                  <c:v>C</c:v>
                </c:pt>
                <c:pt idx="11">
                  <c:v>D</c:v>
                </c:pt>
                <c:pt idx="12">
                  <c:v>E</c:v>
                </c:pt>
                <c:pt idx="13">
                  <c:v>F</c:v>
                </c:pt>
              </c:strCache>
            </c:strRef>
          </c:cat>
          <c:val>
            <c:numRef>
              <c:f>'Comprativa interna'!$B$2:$B$15</c:f>
              <c:numCache>
                <c:formatCode>General</c:formatCode>
                <c:ptCount val="14"/>
                <c:pt idx="0">
                  <c:v>4</c:v>
                </c:pt>
                <c:pt idx="1">
                  <c:v>11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11</c:v>
                </c:pt>
                <c:pt idx="8">
                  <c:v>19</c:v>
                </c:pt>
                <c:pt idx="9">
                  <c:v>19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A-43C2-A193-C5CA173D10CC}"/>
            </c:ext>
          </c:extLst>
        </c:ser>
        <c:ser>
          <c:idx val="1"/>
          <c:order val="1"/>
          <c:tx>
            <c:strRef>
              <c:f>'Comprativa interna'!$C$1</c:f>
              <c:strCache>
                <c:ptCount val="1"/>
                <c:pt idx="0">
                  <c:v>Desestimadas</c:v>
                </c:pt>
              </c:strCache>
            </c:strRef>
          </c:tx>
          <c:spPr>
            <a:noFill/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invertIfNegative val="0"/>
          <c:cat>
            <c:strRef>
              <c:f>'Comprativa interna'!$A$2:$A$15</c:f>
              <c:strCache>
                <c:ptCount val="1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A</c:v>
                </c:pt>
                <c:pt idx="9">
                  <c:v>B</c:v>
                </c:pt>
                <c:pt idx="10">
                  <c:v>C</c:v>
                </c:pt>
                <c:pt idx="11">
                  <c:v>D</c:v>
                </c:pt>
                <c:pt idx="12">
                  <c:v>E</c:v>
                </c:pt>
                <c:pt idx="13">
                  <c:v>F</c:v>
                </c:pt>
              </c:strCache>
            </c:strRef>
          </c:cat>
          <c:val>
            <c:numRef>
              <c:f>'Comprativa interna'!$C$2:$C$15</c:f>
              <c:numCache>
                <c:formatCode>General</c:formatCode>
                <c:ptCount val="14"/>
                <c:pt idx="0">
                  <c:v>56</c:v>
                </c:pt>
                <c:pt idx="1">
                  <c:v>50</c:v>
                </c:pt>
                <c:pt idx="2">
                  <c:v>42</c:v>
                </c:pt>
                <c:pt idx="3">
                  <c:v>45</c:v>
                </c:pt>
                <c:pt idx="4">
                  <c:v>17</c:v>
                </c:pt>
                <c:pt idx="5">
                  <c:v>95</c:v>
                </c:pt>
                <c:pt idx="8">
                  <c:v>41</c:v>
                </c:pt>
                <c:pt idx="9">
                  <c:v>45</c:v>
                </c:pt>
                <c:pt idx="10">
                  <c:v>39</c:v>
                </c:pt>
                <c:pt idx="11">
                  <c:v>28</c:v>
                </c:pt>
                <c:pt idx="12">
                  <c:v>8</c:v>
                </c:pt>
                <c:pt idx="1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0A-43C2-A193-C5CA173D10CC}"/>
            </c:ext>
          </c:extLst>
        </c:ser>
        <c:ser>
          <c:idx val="2"/>
          <c:order val="2"/>
          <c:tx>
            <c:strRef>
              <c:f>'Comprativa interna'!$D$1</c:f>
              <c:strCache>
                <c:ptCount val="1"/>
                <c:pt idx="0">
                  <c:v>Porcentaje</c:v>
                </c:pt>
              </c:strCache>
            </c:strRef>
          </c:tx>
          <c:spPr>
            <a:noFill/>
            <a:ln w="25400" cap="flat" cmpd="sng" algn="ctr">
              <a:solidFill>
                <a:schemeClr val="accent3"/>
              </a:solidFill>
              <a:miter lim="800000"/>
            </a:ln>
            <a:effectLst/>
          </c:spPr>
          <c:invertIfNegative val="0"/>
          <c:cat>
            <c:strRef>
              <c:f>'Comprativa interna'!$A$2:$A$15</c:f>
              <c:strCache>
                <c:ptCount val="1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8">
                  <c:v>A</c:v>
                </c:pt>
                <c:pt idx="9">
                  <c:v>B</c:v>
                </c:pt>
                <c:pt idx="10">
                  <c:v>C</c:v>
                </c:pt>
                <c:pt idx="11">
                  <c:v>D</c:v>
                </c:pt>
                <c:pt idx="12">
                  <c:v>E</c:v>
                </c:pt>
                <c:pt idx="13">
                  <c:v>F</c:v>
                </c:pt>
              </c:strCache>
            </c:strRef>
          </c:cat>
          <c:val>
            <c:numRef>
              <c:f>'Comprativa interna'!$D$2:$D$15</c:f>
              <c:numCache>
                <c:formatCode>0.00%</c:formatCode>
                <c:ptCount val="14"/>
                <c:pt idx="0">
                  <c:v>7.0000000000000007E-2</c:v>
                </c:pt>
                <c:pt idx="1">
                  <c:v>0.18</c:v>
                </c:pt>
                <c:pt idx="2">
                  <c:v>0</c:v>
                </c:pt>
                <c:pt idx="3">
                  <c:v>0.06</c:v>
                </c:pt>
                <c:pt idx="4">
                  <c:v>0.06</c:v>
                </c:pt>
                <c:pt idx="5">
                  <c:v>0.1</c:v>
                </c:pt>
                <c:pt idx="8">
                  <c:v>0.32</c:v>
                </c:pt>
                <c:pt idx="9">
                  <c:v>0.3</c:v>
                </c:pt>
                <c:pt idx="10">
                  <c:v>0.11</c:v>
                </c:pt>
                <c:pt idx="11">
                  <c:v>0.13</c:v>
                </c:pt>
                <c:pt idx="12">
                  <c:v>0.27</c:v>
                </c:pt>
                <c:pt idx="1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0A-43C2-A193-C5CA173D1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458913336"/>
        <c:axId val="458922520"/>
      </c:barChart>
      <c:catAx>
        <c:axId val="45891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922520"/>
        <c:crosses val="autoZero"/>
        <c:auto val="1"/>
        <c:lblAlgn val="ctr"/>
        <c:lblOffset val="100"/>
        <c:noMultiLvlLbl val="0"/>
      </c:catAx>
      <c:valAx>
        <c:axId val="458922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89133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1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0.86632</cdr:x>
      <cdr:y>0.19519</cdr:y>
    </cdr:from>
    <cdr:to>
      <cdr:x>0.98325</cdr:x>
      <cdr:y>0.91135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7F4DF696-711E-4243-9802-C64E3B4D93F1}"/>
            </a:ext>
          </a:extLst>
        </cdr:cNvPr>
        <cdr:cNvSpPr txBox="1"/>
      </cdr:nvSpPr>
      <cdr:spPr>
        <a:xfrm xmlns:a="http://schemas.openxmlformats.org/drawingml/2006/main">
          <a:off x="9978679" y="902044"/>
          <a:ext cx="1346886" cy="33097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Acuerdo arbitral inexistente o no válido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dirty="0"/>
            <a:t>Defecto en la notificación de la designación o durante el procedimiento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Cuestiones no sometidas a la decisión del árbitro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dirty="0"/>
            <a:t>Designación o procedimiento no ajustado a la ley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Cuestiones no arbitrables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Orden público</a:t>
          </a:r>
        </a:p>
        <a:p xmlns:a="http://schemas.openxmlformats.org/drawingml/2006/main">
          <a:pPr marL="228600" indent="-228600">
            <a:buAutoNum type="alphaUcPeriod"/>
          </a:pPr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0.86898</cdr:x>
      <cdr:y>0.14641</cdr:y>
    </cdr:from>
    <cdr:to>
      <cdr:x>0.98591</cdr:x>
      <cdr:y>0.88868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ACF0AE1-D93A-4612-B60A-54ABD4CF11FB}"/>
            </a:ext>
          </a:extLst>
        </cdr:cNvPr>
        <cdr:cNvSpPr txBox="1"/>
      </cdr:nvSpPr>
      <cdr:spPr>
        <a:xfrm xmlns:a="http://schemas.openxmlformats.org/drawingml/2006/main">
          <a:off x="10009320" y="698996"/>
          <a:ext cx="1346857" cy="3543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Acuerdo arbitral inexistente o no válido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dirty="0"/>
            <a:t>Defecto en la notificación de la designación o durante el procedimiento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Cuestiones no sometidas a la decisión del árbitro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dirty="0"/>
            <a:t>Designación o procedimiento no ajustado a la ley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Cuestiones no arbitrables</a:t>
          </a:r>
        </a:p>
        <a:p xmlns:a="http://schemas.openxmlformats.org/drawingml/2006/main">
          <a:pPr marL="228600" indent="-228600">
            <a:buAutoNum type="alphaUcPeriod"/>
          </a:pPr>
          <a:r>
            <a:rPr lang="es-ES" sz="1100" dirty="0"/>
            <a:t>Orden público</a:t>
          </a:r>
        </a:p>
        <a:p xmlns:a="http://schemas.openxmlformats.org/drawingml/2006/main">
          <a:pPr marL="228600" indent="-228600">
            <a:buAutoNum type="alphaUcPeriod"/>
          </a:pPr>
          <a:endParaRPr lang="es-E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C1711-4F24-4F55-B8AA-0F0F1F23C1E7}" type="datetimeFigureOut">
              <a:rPr lang="es-ES" smtClean="0"/>
              <a:t>30/01/2019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932C1-9B3A-4EFE-A71F-197E4ACB9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03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677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663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71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Solo se consideran las que tienen un análisis de fondo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6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Internacionales (2011 -2015): 167 </a:t>
            </a:r>
          </a:p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Nacional (01-2011/12-2015): 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52, 40 sustantivas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33 asuntos comerciales (deportes),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6 estimación parcial (18%): </a:t>
            </a:r>
          </a:p>
          <a:p>
            <a:pPr marL="1600200" lvl="3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2012: 2 casos</a:t>
            </a:r>
          </a:p>
          <a:p>
            <a:pPr marL="1600200" lvl="3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2013: 1 caso</a:t>
            </a:r>
          </a:p>
          <a:p>
            <a:pPr marL="1600200" lvl="3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2014: 3 casos</a:t>
            </a:r>
          </a:p>
          <a:p>
            <a:pPr marL="1143000" lvl="2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27 desestimación (82%)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4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955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62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83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464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423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11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72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Total 831.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60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056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1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16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38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386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84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39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172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endParaRPr lang="en-GB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096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10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23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50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24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973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25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917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932C1-9B3A-4EFE-A71F-197E4ACB9AA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336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Suiza: (2011-2015) (Interno)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B: 2 de 4 (50%)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>
                <a:latin typeface="Arial" panose="020B0604020202020204" pitchFamily="34" charset="0"/>
                <a:cs typeface="Arial" panose="020B0604020202020204" pitchFamily="34" charset="0"/>
              </a:rPr>
              <a:t>E: 6 de 24 (24%)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94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Suiza: (2011-2015) (Interno)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B: 2 de 4 (50%)</a:t>
            </a:r>
          </a:p>
          <a:p>
            <a:pPr marL="685800" lvl="1" indent="-228600">
              <a:buFont typeface="+mj-lt"/>
              <a:buAutoNum type="arabicPeriod"/>
            </a:pPr>
            <a:r>
              <a:rPr lang="es-ES">
                <a:latin typeface="Arial" panose="020B0604020202020204" pitchFamily="34" charset="0"/>
                <a:cs typeface="Arial" panose="020B0604020202020204" pitchFamily="34" charset="0"/>
              </a:rPr>
              <a:t>E: 6 de 24 (24%)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28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39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29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83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30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882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31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9873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0" lvl="5" indent="0">
              <a:buFont typeface="+mj-lt"/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32C1-9B3A-4EFE-A71F-197E4ACB9AAB}" type="slidenum">
              <a:rPr lang="es-ES" smtClean="0">
                <a:solidFill>
                  <a:prstClr val="black"/>
                </a:solidFill>
              </a:rPr>
              <a:pPr/>
              <a:t>32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7DA1A-5DDA-4066-BB2B-B69638D07C21}" type="datetime1">
              <a:rPr lang="es-ES" smtClean="0"/>
              <a:t>30/01/2019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7678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73EDF-C23C-44D2-AC1F-8984F871D084}" type="datetime1">
              <a:rPr lang="es-ES" smtClean="0"/>
              <a:t>30/01/2019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41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E104C-B113-4A4C-8521-D6C257E8EB4E}" type="datetime1">
              <a:rPr lang="es-ES" smtClean="0"/>
              <a:t>30/01/2019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376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A74D-E3B0-456D-B6AD-F30E181016B6}" type="datetime1">
              <a:rPr lang="es-ES" smtClean="0"/>
              <a:t>30/01/2019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93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5BD-A06A-462D-805F-17FA931A5189}" type="datetime1">
              <a:rPr lang="es-ES" smtClean="0"/>
              <a:t>30/01/2019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081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E512-C333-45AE-99D4-F4E7B5521F97}" type="datetime1">
              <a:rPr lang="es-ES" smtClean="0"/>
              <a:t>30/01/2019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94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4FC8-86A0-49F8-AC2C-126C2CFCB709}" type="datetime1">
              <a:rPr lang="es-ES" smtClean="0"/>
              <a:t>30/01/2019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2088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7DE8-4190-4AE3-970A-8AC47EE852EC}" type="datetime1">
              <a:rPr lang="es-ES" smtClean="0"/>
              <a:t>30/01/2019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71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48A44-43F1-415B-836F-1674CF91ED4D}" type="datetime1">
              <a:rPr lang="es-ES" smtClean="0"/>
              <a:t>30/01/2019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5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C581-FC5B-4F37-BD1B-1A79005BC20C}" type="datetime1">
              <a:rPr lang="es-ES" smtClean="0"/>
              <a:t>30/01/2019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2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B8D3-F2F1-4D71-A3E8-3978976DBE9D}" type="datetime1">
              <a:rPr lang="es-ES" smtClean="0"/>
              <a:t>30/01/2019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45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6C1A5-29E4-444F-965D-29EE1037DEC0}" type="datetime1">
              <a:rPr lang="es-ES" smtClean="0"/>
              <a:t>30/01/2019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ICC 18873                                                                                                               STAMPA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CD24E-B8AA-4771-9FBA-CB172DBEE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94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1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2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chart" Target="../charts/char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53961" y="2053457"/>
            <a:ext cx="11508658" cy="2562787"/>
          </a:xfrm>
        </p:spPr>
        <p:txBody>
          <a:bodyPr anchor="ctr" anchorCtr="0">
            <a:normAutofit/>
          </a:bodyPr>
          <a:lstStyle/>
          <a:p>
            <a:pPr algn="r"/>
            <a:r>
              <a:rPr lang="es-ES" sz="36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Siete </a:t>
            </a:r>
            <a:r>
              <a:rPr lang="es-ES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años de jurisprudencia española de control arbitral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997" y="159552"/>
            <a:ext cx="803278" cy="32262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603375" y="5619471"/>
            <a:ext cx="4322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Gonzalo Stampa (</a:t>
            </a:r>
            <a:r>
              <a:rPr lang="es-ES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FCiarb</a:t>
            </a:r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r"/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Madrid. Enero 2019</a:t>
            </a:r>
          </a:p>
        </p:txBody>
      </p:sp>
    </p:spTree>
    <p:extLst>
      <p:ext uri="{BB962C8B-B14F-4D97-AF65-F5344CB8AC3E}">
        <p14:creationId xmlns:p14="http://schemas.microsoft.com/office/powerpoint/2010/main" val="154517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180443"/>
            <a:ext cx="11518489" cy="626632"/>
          </a:xfrm>
        </p:spPr>
        <p:txBody>
          <a:bodyPr>
            <a:noAutofit/>
          </a:bodyPr>
          <a:lstStyle/>
          <a:p>
            <a:endParaRPr lang="es-ES" sz="3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hlinkClick r:id="rId3" action="ppaction://hlinksldjump"/>
          </p:cNvPr>
          <p:cNvSpPr txBox="1"/>
          <p:nvPr/>
        </p:nvSpPr>
        <p:spPr>
          <a:xfrm>
            <a:off x="6120000" y="1929758"/>
            <a:ext cx="57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A. 	</a:t>
            </a:r>
            <a:r>
              <a:rPr lang="en-GB" sz="3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n-GB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sz="3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endParaRPr lang="en-GB" sz="3200" dirty="0">
              <a:ln w="0"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10" name="CuadroTexto 9">
            <a:hlinkClick r:id="rId5" action="ppaction://hlinksldjump"/>
          </p:cNvPr>
          <p:cNvSpPr txBox="1"/>
          <p:nvPr/>
        </p:nvSpPr>
        <p:spPr>
          <a:xfrm>
            <a:off x="6120000" y="3613357"/>
            <a:ext cx="57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C. 	</a:t>
            </a:r>
            <a:r>
              <a:rPr lang="en-GB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13" name="CuadroTexto 12">
            <a:hlinkClick r:id="rId6" action="ppaction://hlinksldjump"/>
          </p:cNvPr>
          <p:cNvSpPr txBox="1"/>
          <p:nvPr/>
        </p:nvSpPr>
        <p:spPr>
          <a:xfrm>
            <a:off x="6120000" y="2772696"/>
            <a:ext cx="57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B. 	</a:t>
            </a:r>
            <a:r>
              <a:rPr lang="en-GB" sz="3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Desglose</a:t>
            </a:r>
            <a:r>
              <a:rPr lang="en-GB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GB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 TSJ</a:t>
            </a:r>
          </a:p>
        </p:txBody>
      </p:sp>
      <p:sp>
        <p:nvSpPr>
          <p:cNvPr id="7" name="CuadroTexto 6">
            <a:hlinkClick r:id="rId7" action="ppaction://hlinksldjump"/>
            <a:extLst>
              <a:ext uri="{FF2B5EF4-FFF2-40B4-BE49-F238E27FC236}">
                <a16:creationId xmlns:a16="http://schemas.microsoft.com/office/drawing/2014/main" id="{758650C5-B40E-4FEA-A30D-30FAC1F684A3}"/>
              </a:ext>
            </a:extLst>
          </p:cNvPr>
          <p:cNvSpPr txBox="1"/>
          <p:nvPr/>
        </p:nvSpPr>
        <p:spPr>
          <a:xfrm>
            <a:off x="6120000" y="4454018"/>
            <a:ext cx="57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n w="0"/>
                <a:latin typeface="Arial" panose="020B0604020202020204" pitchFamily="34" charset="0"/>
                <a:cs typeface="Arial" panose="020B0604020202020204" pitchFamily="34" charset="0"/>
              </a:rPr>
              <a:t>D. 	</a:t>
            </a:r>
            <a:r>
              <a:rPr lang="en-GB" sz="3200" dirty="0" err="1">
                <a:ln w="0"/>
                <a:latin typeface="Arial" panose="020B0604020202020204" pitchFamily="34" charset="0"/>
                <a:cs typeface="Arial" panose="020B0604020202020204" pitchFamily="34" charset="0"/>
              </a:rPr>
              <a:t>Comparativa</a:t>
            </a:r>
            <a:endParaRPr lang="en-GB" sz="3200" dirty="0">
              <a:ln w="0"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Datos del análisis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 lnSpcReduction="10000"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junio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2011 – 31/12/2017</a:t>
            </a:r>
          </a:p>
          <a:p>
            <a:pPr marL="742950" indent="-74295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17 TSJ: 831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decisiones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765 (92%):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fondo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44 (5%):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inadmitidas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22 (3%):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allanamiento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82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Datos del análisis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TSJ’s (06-2011/12-2017)</a:t>
            </a: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765 (92%):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fondo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30338" lvl="1" indent="-527050" algn="just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200 (26%):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30338" lvl="1" indent="-527050" algn="just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565 (74%):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6D0470B-44AE-4A2D-889B-D165D136A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85917"/>
              </p:ext>
            </p:extLst>
          </p:nvPr>
        </p:nvGraphicFramePr>
        <p:xfrm>
          <a:off x="5987888" y="2682995"/>
          <a:ext cx="5574132" cy="3693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94421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Datos del análisis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TS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Suizo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(1989 – 2015): Arbitraje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Internacional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fondo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: 385:</a:t>
            </a: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30338" lvl="1" indent="-527050" algn="just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31 (8.05%):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30338" lvl="1" indent="-527050" algn="just"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354 (91,95%):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7" name="Círculo: vacío 6">
            <a:hlinkClick r:id="rId4" action="ppaction://hlinksldjump"/>
            <a:extLst>
              <a:ext uri="{FF2B5EF4-FFF2-40B4-BE49-F238E27FC236}">
                <a16:creationId xmlns:a16="http://schemas.microsoft.com/office/drawing/2014/main" id="{8F6B5A3B-A617-44AF-AFE6-D10345A3C9E5}"/>
              </a:ext>
            </a:extLst>
          </p:cNvPr>
          <p:cNvSpPr/>
          <p:nvPr/>
        </p:nvSpPr>
        <p:spPr>
          <a:xfrm>
            <a:off x="11021963" y="6501101"/>
            <a:ext cx="144000" cy="108000"/>
          </a:xfrm>
          <a:prstGeom prst="don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62D6E6C-51D4-4159-9126-32384E31A82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986800" y="2682000"/>
          <a:ext cx="5572800" cy="369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280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Datos del análisis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54027EF-3489-47B6-A020-68609EB173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8124437"/>
              </p:ext>
            </p:extLst>
          </p:nvPr>
        </p:nvGraphicFramePr>
        <p:xfrm>
          <a:off x="563671" y="1061357"/>
          <a:ext cx="10602291" cy="5013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7484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Datos del análisis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7" name="Círculo: vacío 6">
            <a:hlinkClick r:id="rId4" action="ppaction://hlinksldjump"/>
            <a:extLst>
              <a:ext uri="{FF2B5EF4-FFF2-40B4-BE49-F238E27FC236}">
                <a16:creationId xmlns:a16="http://schemas.microsoft.com/office/drawing/2014/main" id="{8F6B5A3B-A617-44AF-AFE6-D10345A3C9E5}"/>
              </a:ext>
            </a:extLst>
          </p:cNvPr>
          <p:cNvSpPr/>
          <p:nvPr/>
        </p:nvSpPr>
        <p:spPr>
          <a:xfrm>
            <a:off x="11021963" y="6501101"/>
            <a:ext cx="144000" cy="108000"/>
          </a:xfrm>
          <a:prstGeom prst="don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/>
              </a:solidFill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BDD5626-2752-4951-970B-7EF3242C3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1582528"/>
              </p:ext>
            </p:extLst>
          </p:nvPr>
        </p:nvGraphicFramePr>
        <p:xfrm>
          <a:off x="339213" y="1135781"/>
          <a:ext cx="11518489" cy="4948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5539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74625" cmpd="thinThick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TSJ: </a:t>
            </a:r>
            <a:r>
              <a:rPr lang="en-US" sz="2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Porcentajes</a:t>
            </a:r>
            <a: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estimaciones</a:t>
            </a:r>
            <a:endParaRPr lang="en-US" sz="2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3388BBC-177E-4E64-B6A2-B90817242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1867761"/>
              </p:ext>
            </p:extLst>
          </p:nvPr>
        </p:nvGraphicFramePr>
        <p:xfrm>
          <a:off x="4038600" y="539015"/>
          <a:ext cx="7819102" cy="5602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190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TSJ: Total estimaciones y desestimaciones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EAF531D8-FE1E-4C16-8B7F-9D9F6A3218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604166"/>
              </p:ext>
            </p:extLst>
          </p:nvPr>
        </p:nvGraphicFramePr>
        <p:xfrm>
          <a:off x="203200" y="1061357"/>
          <a:ext cx="11861800" cy="518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5544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TSJ: Motivos de anulación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00D59D4-360C-4962-8D9D-E4F56F5BD6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2029039"/>
              </p:ext>
            </p:extLst>
          </p:nvPr>
        </p:nvGraphicFramePr>
        <p:xfrm>
          <a:off x="684000" y="1080000"/>
          <a:ext cx="5400040" cy="1816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1BF6B93-91FC-4929-B0E9-8F8006AEC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57798"/>
              </p:ext>
            </p:extLst>
          </p:nvPr>
        </p:nvGraphicFramePr>
        <p:xfrm>
          <a:off x="684000" y="432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BFFD65D-9203-4BAD-B316-8FE99F94BE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971719"/>
              </p:ext>
            </p:extLst>
          </p:nvPr>
        </p:nvGraphicFramePr>
        <p:xfrm>
          <a:off x="6444000" y="108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78A263D3-89F8-4530-9CA4-7EB987CD84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0006571"/>
              </p:ext>
            </p:extLst>
          </p:nvPr>
        </p:nvGraphicFramePr>
        <p:xfrm>
          <a:off x="6444000" y="432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26672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TSJ: Motivos de anulación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7E0564DA-589E-44CC-8B27-5CB1D5A152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18361"/>
              </p:ext>
            </p:extLst>
          </p:nvPr>
        </p:nvGraphicFramePr>
        <p:xfrm>
          <a:off x="684000" y="108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62B72490-1CBD-40EF-9A15-54524A063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264627"/>
              </p:ext>
            </p:extLst>
          </p:nvPr>
        </p:nvGraphicFramePr>
        <p:xfrm>
          <a:off x="684000" y="432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9C16C175-EFA7-42C5-B4AD-1F71026AEF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350835"/>
              </p:ext>
            </p:extLst>
          </p:nvPr>
        </p:nvGraphicFramePr>
        <p:xfrm>
          <a:off x="6444000" y="1079366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FDF8102C-3675-4846-9CDF-E8CD399363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1250122"/>
              </p:ext>
            </p:extLst>
          </p:nvPr>
        </p:nvGraphicFramePr>
        <p:xfrm>
          <a:off x="6444000" y="432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1178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TSJ: Motivos de anulación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9C16C175-EFA7-42C5-B4AD-1F71026AEF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336319"/>
              </p:ext>
            </p:extLst>
          </p:nvPr>
        </p:nvGraphicFramePr>
        <p:xfrm>
          <a:off x="6444000" y="1079366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08A5A668-91A6-4935-9833-0CF2BCE1E7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4160935"/>
              </p:ext>
            </p:extLst>
          </p:nvPr>
        </p:nvGraphicFramePr>
        <p:xfrm>
          <a:off x="684000" y="108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376C9DD-2BC3-4140-AB7C-F1521C6BCE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637070"/>
              </p:ext>
            </p:extLst>
          </p:nvPr>
        </p:nvGraphicFramePr>
        <p:xfrm>
          <a:off x="684000" y="4320000"/>
          <a:ext cx="540000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3A63DAA-0368-41E6-A0EE-B1C4AFA345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4174567"/>
              </p:ext>
            </p:extLst>
          </p:nvPr>
        </p:nvGraphicFramePr>
        <p:xfrm>
          <a:off x="6444000" y="432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27573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TSJ: Motivos de anulación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2300A4B-A27E-4E93-8A34-2C4B2F9FFD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0212632"/>
              </p:ext>
            </p:extLst>
          </p:nvPr>
        </p:nvGraphicFramePr>
        <p:xfrm>
          <a:off x="684000" y="108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0624B3E-1D05-4DE9-A003-72EFFFDD92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1962444"/>
              </p:ext>
            </p:extLst>
          </p:nvPr>
        </p:nvGraphicFramePr>
        <p:xfrm>
          <a:off x="6444000" y="108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AABFF33-4FED-41D9-8F3D-A3AC8A8AF6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4205280"/>
              </p:ext>
            </p:extLst>
          </p:nvPr>
        </p:nvGraphicFramePr>
        <p:xfrm>
          <a:off x="684000" y="4320000"/>
          <a:ext cx="5400040" cy="18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D35B52D0-D9ED-4C71-9EA1-5E5DCBDB57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0431260"/>
              </p:ext>
            </p:extLst>
          </p:nvPr>
        </p:nvGraphicFramePr>
        <p:xfrm>
          <a:off x="6444000" y="432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327825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TSJ: Motivos de anulación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A06386D-92E6-49B0-8D65-75D489CE36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349458"/>
              </p:ext>
            </p:extLst>
          </p:nvPr>
        </p:nvGraphicFramePr>
        <p:xfrm>
          <a:off x="684000" y="1080000"/>
          <a:ext cx="510436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DCBD38C4-BD15-4820-8BAA-52059EAB4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406743"/>
              </p:ext>
            </p:extLst>
          </p:nvPr>
        </p:nvGraphicFramePr>
        <p:xfrm>
          <a:off x="6444000" y="1080000"/>
          <a:ext cx="5400040" cy="18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írculo: vacío 6">
            <a:hlinkClick r:id="rId6" action="ppaction://hlinksldjump"/>
            <a:extLst>
              <a:ext uri="{FF2B5EF4-FFF2-40B4-BE49-F238E27FC236}">
                <a16:creationId xmlns:a16="http://schemas.microsoft.com/office/drawing/2014/main" id="{1D892318-1621-4629-B5C5-F619FF4AD29E}"/>
              </a:ext>
            </a:extLst>
          </p:cNvPr>
          <p:cNvSpPr/>
          <p:nvPr/>
        </p:nvSpPr>
        <p:spPr>
          <a:xfrm>
            <a:off x="11021963" y="6501101"/>
            <a:ext cx="144000" cy="108000"/>
          </a:xfrm>
          <a:prstGeom prst="don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22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648930" y="2438400"/>
            <a:ext cx="3769065" cy="378541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Junio 2011 – 31/12/2017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Total: 364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Inadmitidas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11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353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Allanamiento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5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93 (27%)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255 (73%)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ECD0286-A26D-4CAE-8738-FBDC726E8D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7570430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1960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648931" y="2438400"/>
            <a:ext cx="3749814" cy="378541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A. El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convenio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arbitral no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existe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o no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válido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Total: 122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118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22 (19%)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96 (81%)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5FF9EDDB-A2C0-4611-8BF8-CAA393E612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632177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1054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B. No ha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sido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debidamente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notificada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designación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de un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árbitro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o de las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actuaciones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arbitrales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o no ha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podido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otra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razón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hacer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valer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sus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derechos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Total: 126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125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30 (24%)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95 (76%)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A1167D1D-A03D-4D12-A134-C1F5DFB27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18487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45831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648931" y="2438400"/>
            <a:ext cx="3759440" cy="378541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C. Los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árbitros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resuelto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cuestiones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sometidas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decisión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Total: 86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85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5 (6%)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80 (94%)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EB98556-8A45-4548-930A-4B5BF7A98F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9031106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23634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484214" y="1950720"/>
            <a:ext cx="3670211" cy="4273099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200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D. La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designación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de los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árbitros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o el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procedimiento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arbitral no se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ajustado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acuerdo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entre las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partes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salvo que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dicho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acuerdo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fuera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contrario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norma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imperativa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Ley, o, 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dicho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acuerdo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, que no se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ajustado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ley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Total: 80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: 80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: 7 (9%)</a:t>
            </a:r>
          </a:p>
          <a:p>
            <a:pPr marL="8572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: 73 (91%)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6D68297-B6B6-44B7-B8B7-B666C14FCE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9958695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65385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375385" y="2438400"/>
            <a:ext cx="3994484" cy="378541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E. Los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árbitros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resuelto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cuestiones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susceptibles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arbitraje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Total: 29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29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4 (14%)</a:t>
            </a:r>
          </a:p>
          <a:p>
            <a:pPr marL="8572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25 (86%)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5F0C6EDE-078A-4B37-A712-1D459B6735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6808397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9931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5E39A796-BE83-48B1-B33F-35C4A32AAB5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noFill/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000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TSJ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Madrid</a:t>
            </a:r>
          </a:p>
        </p:txBody>
      </p:sp>
      <p:sp>
        <p:nvSpPr>
          <p:cNvPr id="6" name="CuadroTexto 5"/>
          <p:cNvSpPr txBox="1">
            <a:spLocks/>
          </p:cNvSpPr>
          <p:nvPr/>
        </p:nvSpPr>
        <p:spPr>
          <a:xfrm>
            <a:off x="346510" y="2438400"/>
            <a:ext cx="4081111" cy="378541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F. El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laudo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contrario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orden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público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Total: 261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admitidas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255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61 (24%)</a:t>
            </a:r>
          </a:p>
          <a:p>
            <a:pPr marL="8572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Desestimadas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: 194 (76%)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43BF4E0-6440-4BEA-965D-12D77950C6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582935"/>
              </p:ext>
            </p:extLst>
          </p:nvPr>
        </p:nvGraphicFramePr>
        <p:xfrm>
          <a:off x="5608319" y="965595"/>
          <a:ext cx="5614835" cy="477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írculo: vacío 8">
            <a:hlinkClick r:id="rId5" action="ppaction://hlinksldjump"/>
            <a:extLst>
              <a:ext uri="{FF2B5EF4-FFF2-40B4-BE49-F238E27FC236}">
                <a16:creationId xmlns:a16="http://schemas.microsoft.com/office/drawing/2014/main" id="{176F2B89-2255-45DB-A440-44EEC095BAD1}"/>
              </a:ext>
            </a:extLst>
          </p:cNvPr>
          <p:cNvSpPr/>
          <p:nvPr/>
        </p:nvSpPr>
        <p:spPr>
          <a:xfrm>
            <a:off x="11021963" y="6501101"/>
            <a:ext cx="144000" cy="108000"/>
          </a:xfrm>
          <a:prstGeom prst="don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64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TSJ Madrid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9213" y="1061357"/>
            <a:ext cx="11518489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5C12547-17EB-4CF5-AE83-834450A9BD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6915604"/>
              </p:ext>
            </p:extLst>
          </p:nvPr>
        </p:nvGraphicFramePr>
        <p:xfrm>
          <a:off x="339214" y="1347537"/>
          <a:ext cx="11518488" cy="4774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2983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4276" y="803705"/>
            <a:ext cx="4208656" cy="3034857"/>
          </a:xfrm>
        </p:spPr>
        <p:txBody>
          <a:bodyPr anchor="b">
            <a:normAutofit/>
          </a:bodyPr>
          <a:lstStyle/>
          <a:p>
            <a:pPr algn="r"/>
            <a:r>
              <a:rPr lang="es-ES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 </a:t>
            </a:r>
            <a:r>
              <a:rPr lang="es-ES" sz="4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(6/11 – 10/14)</a:t>
            </a:r>
            <a:endParaRPr lang="es-ES" sz="5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5385" y="4013165"/>
            <a:ext cx="4467548" cy="2205732"/>
          </a:xfrm>
        </p:spPr>
        <p:txBody>
          <a:bodyPr anchor="t">
            <a:normAutofit fontScale="92500" lnSpcReduction="10000"/>
          </a:bodyPr>
          <a:lstStyle/>
          <a:p>
            <a:pPr algn="r"/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Total: 163	</a:t>
            </a:r>
          </a:p>
          <a:p>
            <a:pPr algn="r"/>
            <a:r>
              <a:rPr lang="es-E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admitidas: 159</a:t>
            </a:r>
          </a:p>
          <a:p>
            <a:pPr algn="r"/>
            <a:r>
              <a:rPr lang="es-E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admitidas sin allanamientos: 154</a:t>
            </a:r>
          </a:p>
          <a:p>
            <a:pPr algn="r"/>
            <a:r>
              <a:rPr lang="es-E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Estimadas: 21 (14%)</a:t>
            </a:r>
          </a:p>
          <a:p>
            <a:pPr algn="r"/>
            <a:r>
              <a:rPr lang="es-E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Desestimadas: 133 (86%)</a:t>
            </a:r>
          </a:p>
          <a:p>
            <a:pPr algn="r"/>
            <a:r>
              <a:rPr lang="es-E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promedio del procedimiento: 308 días</a:t>
            </a:r>
          </a:p>
          <a:p>
            <a:pPr algn="r"/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r">
              <a:buFont typeface="Arial" panose="020B0604020202020204" pitchFamily="34" charset="0"/>
              <a:buChar char="•"/>
            </a:pPr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r">
              <a:buFont typeface="Arial" panose="020B0604020202020204" pitchFamily="34" charset="0"/>
              <a:buChar char="•"/>
            </a:pPr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3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64DBFCF-67A1-47DB-B1D8-558EE79F3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148627"/>
              </p:ext>
            </p:extLst>
          </p:nvPr>
        </p:nvGraphicFramePr>
        <p:xfrm>
          <a:off x="6096000" y="640080"/>
          <a:ext cx="5761702" cy="55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698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4276" y="803705"/>
            <a:ext cx="4208656" cy="3034857"/>
          </a:xfrm>
        </p:spPr>
        <p:txBody>
          <a:bodyPr anchor="b">
            <a:normAutofit/>
          </a:bodyPr>
          <a:lstStyle/>
          <a:p>
            <a:pPr algn="r"/>
            <a:r>
              <a:rPr lang="es-ES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 (</a:t>
            </a:r>
            <a:r>
              <a:rPr lang="es-ES" sz="4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6/11 – 10/14</a:t>
            </a:r>
            <a:r>
              <a:rPr lang="es-ES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8921" y="4013165"/>
            <a:ext cx="4204012" cy="2205732"/>
          </a:xfrm>
        </p:spPr>
        <p:txBody>
          <a:bodyPr anchor="t">
            <a:normAutofit/>
          </a:bodyPr>
          <a:lstStyle/>
          <a:p>
            <a:pPr algn="r"/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n-GB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motivos</a:t>
            </a:r>
            <a:r>
              <a:rPr lang="en-GB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anulación</a:t>
            </a:r>
            <a:endParaRPr lang="en-GB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r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r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ECC9C19-834C-46AB-B7F3-BF80F7F7A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5451963"/>
              </p:ext>
            </p:extLst>
          </p:nvPr>
        </p:nvGraphicFramePr>
        <p:xfrm>
          <a:off x="5746283" y="640080"/>
          <a:ext cx="6343048" cy="55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0977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6509" y="803705"/>
            <a:ext cx="4496423" cy="3034857"/>
          </a:xfrm>
        </p:spPr>
        <p:txBody>
          <a:bodyPr anchor="b">
            <a:normAutofit/>
          </a:bodyPr>
          <a:lstStyle/>
          <a:p>
            <a:pPr algn="r"/>
            <a:r>
              <a:rPr lang="es-ES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 (</a:t>
            </a:r>
            <a:r>
              <a:rPr lang="es-ES" sz="4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11/14 – 12/17</a:t>
            </a:r>
            <a:r>
              <a:rPr lang="es-ES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6509" y="4013165"/>
            <a:ext cx="4496424" cy="2205732"/>
          </a:xfrm>
        </p:spPr>
        <p:txBody>
          <a:bodyPr anchor="t">
            <a:noAutofit/>
          </a:bodyPr>
          <a:lstStyle/>
          <a:p>
            <a:pPr algn="r"/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 		  Total: 202</a:t>
            </a:r>
          </a:p>
          <a:p>
            <a:pPr algn="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admitidas: 195</a:t>
            </a:r>
          </a:p>
          <a:p>
            <a:pPr algn="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admitidas sin allanamientos: 195</a:t>
            </a:r>
          </a:p>
          <a:p>
            <a:pPr algn="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Estimadas: 72 (37%)</a:t>
            </a:r>
          </a:p>
          <a:p>
            <a:pPr algn="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Desestimadas: 123 (63%)</a:t>
            </a:r>
          </a:p>
          <a:p>
            <a:pPr algn="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promedio del procedimiento: 255 días</a:t>
            </a:r>
          </a:p>
          <a:p>
            <a:pPr algn="r"/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r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r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A6752DC8-CE9C-4712-84E8-3502E7E1C9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6146086"/>
              </p:ext>
            </p:extLst>
          </p:nvPr>
        </p:nvGraphicFramePr>
        <p:xfrm>
          <a:off x="6484860" y="640081"/>
          <a:ext cx="5459470" cy="55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30687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sp>
        <p:nvSpPr>
          <p:cNvPr id="7" name="Círculo: vacío 6">
            <a:hlinkClick r:id="" action="ppaction://noaction"/>
            <a:extLst>
              <a:ext uri="{FF2B5EF4-FFF2-40B4-BE49-F238E27FC236}">
                <a16:creationId xmlns:a16="http://schemas.microsoft.com/office/drawing/2014/main" id="{8F6B5A3B-A617-44AF-AFE6-D10345A3C9E5}"/>
              </a:ext>
            </a:extLst>
          </p:cNvPr>
          <p:cNvSpPr/>
          <p:nvPr/>
        </p:nvSpPr>
        <p:spPr>
          <a:xfrm>
            <a:off x="11021963" y="6501101"/>
            <a:ext cx="144000" cy="108000"/>
          </a:xfrm>
          <a:prstGeom prst="don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0688" y="803705"/>
            <a:ext cx="4974336" cy="3034857"/>
          </a:xfrm>
        </p:spPr>
        <p:txBody>
          <a:bodyPr anchor="b">
            <a:normAutofit/>
          </a:bodyPr>
          <a:lstStyle/>
          <a:p>
            <a:pPr algn="r"/>
            <a:r>
              <a:rPr lang="es-ES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TSJ Madrid (11/14 – 12/17)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8921" y="4013165"/>
            <a:ext cx="4204012" cy="2205732"/>
          </a:xfrm>
        </p:spPr>
        <p:txBody>
          <a:bodyPr anchor="t">
            <a:normAutofit/>
          </a:bodyPr>
          <a:lstStyle/>
          <a:p>
            <a:pPr algn="r"/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1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motivos de anulación</a:t>
            </a:r>
          </a:p>
          <a:p>
            <a:pPr marL="800100" lvl="1" indent="-342900" algn="r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r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>
              <a:buFont typeface="+mj-lt"/>
              <a:buAutoNum type="alphaUcPeriod"/>
            </a:pPr>
            <a:endParaRPr lang="en-GB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7E2D711E-653E-4238-B977-9EB0F8AF14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7292354"/>
              </p:ext>
            </p:extLst>
          </p:nvPr>
        </p:nvGraphicFramePr>
        <p:xfrm>
          <a:off x="6095999" y="640080"/>
          <a:ext cx="5887453" cy="55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1734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pPr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Evolución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en-US" sz="36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motivos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de </a:t>
            </a:r>
            <a:r>
              <a:rPr lang="en-US" sz="36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anulación</a:t>
            </a:r>
            <a:r>
              <a:rPr lang="en-US" sz="3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–TSJ Madrid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0156" y="1033039"/>
            <a:ext cx="10676602" cy="5040000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5D483F73-CAF0-47E0-89C9-3DFA867AC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010731"/>
              </p:ext>
            </p:extLst>
          </p:nvPr>
        </p:nvGraphicFramePr>
        <p:xfrm>
          <a:off x="1553029" y="1033039"/>
          <a:ext cx="9713310" cy="544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4746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Comparaciones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0156" y="1033039"/>
            <a:ext cx="10676602" cy="5040000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92E3B8F-0286-4FB2-879C-943C296F663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4000" y="1080000"/>
          <a:ext cx="11518488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9053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Comparaciones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0156" y="1033039"/>
            <a:ext cx="10676602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858CECD4-4FBD-4CF9-BE04-F3D6BFCD07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790709"/>
              </p:ext>
            </p:extLst>
          </p:nvPr>
        </p:nvGraphicFramePr>
        <p:xfrm>
          <a:off x="324000" y="1080000"/>
          <a:ext cx="1152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2040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Comparaciones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0156" y="1033039"/>
            <a:ext cx="10676602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FA1CC8D-F2EE-4CA7-8051-FED534B18F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575001"/>
              </p:ext>
            </p:extLst>
          </p:nvPr>
        </p:nvGraphicFramePr>
        <p:xfrm>
          <a:off x="324000" y="1080000"/>
          <a:ext cx="1152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01565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213" y="225249"/>
            <a:ext cx="11518489" cy="550605"/>
          </a:xfrm>
        </p:spPr>
        <p:txBody>
          <a:bodyPr>
            <a:noAutofit/>
          </a:bodyPr>
          <a:lstStyle/>
          <a:p>
            <a:r>
              <a:rPr lang="es-ES" sz="3400" dirty="0">
                <a:latin typeface="Arial" panose="020B0604020202020204" pitchFamily="34" charset="0"/>
                <a:cs typeface="Arial" panose="020B0604020202020204" pitchFamily="34" charset="0"/>
              </a:rPr>
              <a:t>Comparaciones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0156" y="1033039"/>
            <a:ext cx="10676602" cy="5189775"/>
          </a:xfrm>
        </p:spPr>
        <p:txBody>
          <a:bodyPr>
            <a:normAutofit/>
          </a:bodyPr>
          <a:lstStyle/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lphaU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6339" y="6480000"/>
            <a:ext cx="591363" cy="237765"/>
          </a:xfrm>
          <a:prstGeom prst="rect">
            <a:avLst/>
          </a:prstGeom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18F9A38B-0394-420D-A18E-5A670EF38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050332"/>
              </p:ext>
            </p:extLst>
          </p:nvPr>
        </p:nvGraphicFramePr>
        <p:xfrm>
          <a:off x="324000" y="1080000"/>
          <a:ext cx="1152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76881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6756" y="581891"/>
            <a:ext cx="11518490" cy="5133109"/>
          </a:xfrm>
        </p:spPr>
        <p:txBody>
          <a:bodyPr>
            <a:normAutofit/>
          </a:bodyPr>
          <a:lstStyle/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/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Muchas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/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/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lvl="1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lvl="1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1463" lvl="1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www.stampaabogados.com</a:t>
            </a:r>
          </a:p>
          <a:p>
            <a:pPr marL="914400" lvl="1" indent="-457200" algn="just">
              <a:buFont typeface="+mj-lt"/>
              <a:buAutoNum type="alphaU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36755" y="6271006"/>
            <a:ext cx="11518490" cy="365125"/>
          </a:xfrm>
        </p:spPr>
        <p:txBody>
          <a:bodyPr numCol="2"/>
          <a:lstStyle/>
          <a:p>
            <a:pPr algn="r"/>
            <a:r>
              <a:rPr lang="es-ES" sz="14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                                 	               				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5" y="2989263"/>
            <a:ext cx="1200150" cy="476250"/>
          </a:xfrm>
          <a:prstGeom prst="rect">
            <a:avLst/>
          </a:prstGeom>
        </p:spPr>
      </p:pic>
      <p:sp>
        <p:nvSpPr>
          <p:cNvPr id="5" name="Marcador de pie de página 3"/>
          <p:cNvSpPr txBox="1">
            <a:spLocks/>
          </p:cNvSpPr>
          <p:nvPr/>
        </p:nvSpPr>
        <p:spPr>
          <a:xfrm>
            <a:off x="336755" y="6271005"/>
            <a:ext cx="1151849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100" dirty="0">
                <a:latin typeface="Arial" panose="020B0604020202020204" pitchFamily="34" charset="0"/>
                <a:cs typeface="Arial" panose="020B0604020202020204" pitchFamily="34" charset="0"/>
              </a:rPr>
              <a:t>© Stampa Abogados 2017.</a:t>
            </a:r>
          </a:p>
          <a:p>
            <a:r>
              <a:rPr lang="es-ES_tradnl" sz="1100" dirty="0">
                <a:latin typeface="Arial" panose="020B0604020202020204" pitchFamily="34" charset="0"/>
                <a:cs typeface="Arial" panose="020B0604020202020204" pitchFamily="34" charset="0"/>
              </a:rPr>
              <a:t> Todos los derechos reservados. Queda prohibida la reproducción o traducción total o parcial de este documento o de su contenido sin el previo permiso escrito de Stampa Abogados</a:t>
            </a:r>
            <a:endParaRPr lang="es-ES" sz="11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9689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5198</TotalTime>
  <Words>1030</Words>
  <Application>Microsoft Office PowerPoint</Application>
  <PresentationFormat>Panorámica</PresentationFormat>
  <Paragraphs>382</Paragraphs>
  <Slides>32</Slides>
  <Notes>32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Datos del análisis</vt:lpstr>
      <vt:lpstr>Datos del análisis</vt:lpstr>
      <vt:lpstr>Datos del análisis</vt:lpstr>
      <vt:lpstr>Datos del análisis</vt:lpstr>
      <vt:lpstr>Datos del análisis</vt:lpstr>
      <vt:lpstr>TSJ: Porcentajes de estimaciones</vt:lpstr>
      <vt:lpstr>TSJ: Total estimaciones y desestimaciones</vt:lpstr>
      <vt:lpstr>TSJ: Motivos de anulación</vt:lpstr>
      <vt:lpstr>TSJ: Motivos de anulación</vt:lpstr>
      <vt:lpstr>TSJ: Motivos de anulación</vt:lpstr>
      <vt:lpstr>TSJ: Motivos de anulación</vt:lpstr>
      <vt:lpstr>TSJ: Motivos de anulación</vt:lpstr>
      <vt:lpstr>TSJ Madrid</vt:lpstr>
      <vt:lpstr>TSJ Madrid</vt:lpstr>
      <vt:lpstr>TSJ Madrid</vt:lpstr>
      <vt:lpstr>TSJ Madrid</vt:lpstr>
      <vt:lpstr>TSJ Madrid</vt:lpstr>
      <vt:lpstr>TSJ Madrid</vt:lpstr>
      <vt:lpstr>TSJ Madrid</vt:lpstr>
      <vt:lpstr>TSJ Madrid</vt:lpstr>
      <vt:lpstr>TSJ Madrid (6/11 – 10/14)</vt:lpstr>
      <vt:lpstr>TSJ Madrid (6/11 – 10/14)</vt:lpstr>
      <vt:lpstr>TSJ Madrid (11/14 – 12/17)</vt:lpstr>
      <vt:lpstr>TSJ Madrid (11/14 – 12/17)</vt:lpstr>
      <vt:lpstr>Evolución motivos de anulación –TSJ Madrid</vt:lpstr>
      <vt:lpstr>Comparaciones</vt:lpstr>
      <vt:lpstr>Comparaciones</vt:lpstr>
      <vt:lpstr>Comparaciones</vt:lpstr>
      <vt:lpstr>Comparaciones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Stampa Abogados</dc:title>
  <dc:creator>Gonzalo Stampa</dc:creator>
  <cp:lastModifiedBy>Peter A. Barna</cp:lastModifiedBy>
  <cp:revision>304</cp:revision>
  <cp:lastPrinted>2017-07-03T17:02:54Z</cp:lastPrinted>
  <dcterms:created xsi:type="dcterms:W3CDTF">2013-11-16T13:32:42Z</dcterms:created>
  <dcterms:modified xsi:type="dcterms:W3CDTF">2019-01-30T12:25:59Z</dcterms:modified>
</cp:coreProperties>
</file>